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3840">
          <p15:clr>
            <a:srgbClr val="000000"/>
          </p15:clr>
        </p15:guide>
      </p15:sldGuideLst>
    </p:ext>
    <p:ext uri="http://customooxmlschemas.google.com/">
      <go:slidesCustomData xmlns:go="http://customooxmlschemas.google.com/" r:id="rId133" roundtripDataSignature="AMtx7mj/kRXLzygIqInrZYxDMBcDZhDFP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3" Type="http://customschemas.google.com/relationships/presentationmetadata" Target="metadata"/><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aywenderlich.com/35-alamofire-tutorial-getting-started" TargetMode="Externa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implifiedios.net/google-maps-ios-tutorial/" TargetMode="Externa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nimjea/userdefaults-in-swift-4-d1a278a0ec79" TargetMode="Externa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ankurvekariya/core-data-crud-with-swift-4-2-for-beginners-40efe4e7d1cc" TargetMode="Externa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ealm.io/docs/swift/latest/" TargetMode="External"/><Relationship Id="rId3" Type="http://schemas.openxmlformats.org/officeDocument/2006/relationships/hyperlink" Target="https://www.raywenderlich.com/9220-realm-tutorial-getting-started" TargetMode="Externa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reemp3downloads.online/download?url=QgaTQ5-XfMM" TargetMode="External"/><Relationship Id="rId3" Type="http://schemas.openxmlformats.org/officeDocument/2006/relationships/hyperlink" Target="https://developer.apple.com/documentation/avfoundation/avaudioplayer" TargetMode="External"/><Relationship Id="rId4" Type="http://schemas.openxmlformats.org/officeDocument/2006/relationships/hyperlink" Target="https://jayeshkawli.ghost.io/playing-audio-file-on-ios-with-swift/" TargetMode="External"/><Relationship Id="rId5" Type="http://schemas.openxmlformats.org/officeDocument/2006/relationships/hyperlink" Target="https://www.hackingwithswift.com/example-code/media/how-to-record-audio-using-avaudiorecorder" TargetMode="Externa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aywenderlich.com/5191-video-streaming-tutorial-for-ios-getting-started"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heswiftdev.com/2019/01/30/picking-images-with-uiimagepickercontroller-in-swift-5/" TargetMode="Externa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ntevenio.com/blog/2016/10/como-colgar-una-aplicacion-en-la-app-store/" TargetMode="Externa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jamesrochabrun/implementing-delegates-in-swift-step-by-step-d3211cbac3ef" TargetMode="Externa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digoswift.com/swift-closures/" TargetMode="Externa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1" name="Google Shape;141;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601424fe3e_0_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4" name="Google Shape;204;g601424fe3e_0_2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5" name="Shape 885"/>
        <p:cNvGrpSpPr/>
        <p:nvPr/>
      </p:nvGrpSpPr>
      <p:grpSpPr>
        <a:xfrm>
          <a:off x="0" y="0"/>
          <a:ext cx="0" cy="0"/>
          <a:chOff x="0" y="0"/>
          <a:chExt cx="0" cy="0"/>
        </a:xfrm>
      </p:grpSpPr>
      <p:sp>
        <p:nvSpPr>
          <p:cNvPr id="886" name="Google Shape;886;g64ba4b962d_0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u="sng">
                <a:solidFill>
                  <a:schemeClr val="hlink"/>
                </a:solidFill>
                <a:hlinkClick r:id="rId2"/>
              </a:rPr>
              <a:t>https://www.raywenderlich.com/35-alamofire-tutorial-getting-started</a:t>
            </a:r>
            <a:endParaRPr/>
          </a:p>
        </p:txBody>
      </p:sp>
      <p:sp>
        <p:nvSpPr>
          <p:cNvPr id="887" name="Google Shape;887;g64ba4b962d_0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2" name="Shape 892"/>
        <p:cNvGrpSpPr/>
        <p:nvPr/>
      </p:nvGrpSpPr>
      <p:grpSpPr>
        <a:xfrm>
          <a:off x="0" y="0"/>
          <a:ext cx="0" cy="0"/>
          <a:chOff x="0" y="0"/>
          <a:chExt cx="0" cy="0"/>
        </a:xfrm>
      </p:grpSpPr>
      <p:sp>
        <p:nvSpPr>
          <p:cNvPr id="893" name="Google Shape;893;g631da4fcd9_1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94" name="Google Shape;894;g631da4fcd9_1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0" name="Shape 900"/>
        <p:cNvGrpSpPr/>
        <p:nvPr/>
      </p:nvGrpSpPr>
      <p:grpSpPr>
        <a:xfrm>
          <a:off x="0" y="0"/>
          <a:ext cx="0" cy="0"/>
          <a:chOff x="0" y="0"/>
          <a:chExt cx="0" cy="0"/>
        </a:xfrm>
      </p:grpSpPr>
      <p:sp>
        <p:nvSpPr>
          <p:cNvPr id="901" name="Google Shape;901;g631da4fcd9_1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u="sng">
                <a:solidFill>
                  <a:schemeClr val="hlink"/>
                </a:solidFill>
                <a:hlinkClick r:id="rId2"/>
              </a:rPr>
              <a:t>https://www.simplifiedios.net/google-maps-ios-tutorial/</a:t>
            </a:r>
            <a:endParaRPr/>
          </a:p>
        </p:txBody>
      </p:sp>
      <p:sp>
        <p:nvSpPr>
          <p:cNvPr id="902" name="Google Shape;902;g631da4fcd9_1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8" name="Shape 908"/>
        <p:cNvGrpSpPr/>
        <p:nvPr/>
      </p:nvGrpSpPr>
      <p:grpSpPr>
        <a:xfrm>
          <a:off x="0" y="0"/>
          <a:ext cx="0" cy="0"/>
          <a:chOff x="0" y="0"/>
          <a:chExt cx="0" cy="0"/>
        </a:xfrm>
      </p:grpSpPr>
      <p:sp>
        <p:nvSpPr>
          <p:cNvPr id="909" name="Google Shape;909;g631da4fcd9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10" name="Google Shape;910;g631da4fcd9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5" name="Shape 915"/>
        <p:cNvGrpSpPr/>
        <p:nvPr/>
      </p:nvGrpSpPr>
      <p:grpSpPr>
        <a:xfrm>
          <a:off x="0" y="0"/>
          <a:ext cx="0" cy="0"/>
          <a:chOff x="0" y="0"/>
          <a:chExt cx="0" cy="0"/>
        </a:xfrm>
      </p:grpSpPr>
      <p:sp>
        <p:nvSpPr>
          <p:cNvPr id="916" name="Google Shape;916;g631da4fcd9_1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u="sng">
                <a:solidFill>
                  <a:schemeClr val="hlink"/>
                </a:solidFill>
                <a:hlinkClick r:id="rId2"/>
              </a:rPr>
              <a:t>https://medium.com/@nimjea/userdefaults-in-swift-4-d1a278a0ec79</a:t>
            </a:r>
            <a:endParaRPr/>
          </a:p>
        </p:txBody>
      </p:sp>
      <p:sp>
        <p:nvSpPr>
          <p:cNvPr id="917" name="Google Shape;917;g631da4fcd9_1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6" name="Shape 926"/>
        <p:cNvGrpSpPr/>
        <p:nvPr/>
      </p:nvGrpSpPr>
      <p:grpSpPr>
        <a:xfrm>
          <a:off x="0" y="0"/>
          <a:ext cx="0" cy="0"/>
          <a:chOff x="0" y="0"/>
          <a:chExt cx="0" cy="0"/>
        </a:xfrm>
      </p:grpSpPr>
      <p:sp>
        <p:nvSpPr>
          <p:cNvPr id="927" name="Google Shape;927;g631da4fcd9_1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u="sng">
                <a:solidFill>
                  <a:schemeClr val="hlink"/>
                </a:solidFill>
                <a:hlinkClick r:id="rId2"/>
              </a:rPr>
              <a:t>https://medium.com/@ankurvekariya/core-data-crud-with-swift-4-2-for-beginners-40efe4e7d1cc</a:t>
            </a:r>
            <a:endParaRPr/>
          </a:p>
        </p:txBody>
      </p:sp>
      <p:sp>
        <p:nvSpPr>
          <p:cNvPr id="928" name="Google Shape;928;g631da4fcd9_1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3" name="Shape 933"/>
        <p:cNvGrpSpPr/>
        <p:nvPr/>
      </p:nvGrpSpPr>
      <p:grpSpPr>
        <a:xfrm>
          <a:off x="0" y="0"/>
          <a:ext cx="0" cy="0"/>
          <a:chOff x="0" y="0"/>
          <a:chExt cx="0" cy="0"/>
        </a:xfrm>
      </p:grpSpPr>
      <p:sp>
        <p:nvSpPr>
          <p:cNvPr id="934" name="Google Shape;934;g631da4fcd9_1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u="sng">
                <a:solidFill>
                  <a:schemeClr val="hlink"/>
                </a:solidFill>
                <a:hlinkClick r:id="rId2"/>
              </a:rPr>
              <a:t>https://realm.io/docs/swift/latest/</a:t>
            </a:r>
            <a:endParaRPr/>
          </a:p>
          <a:p>
            <a:pPr indent="0" lvl="0" marL="0" rtl="0" algn="l">
              <a:lnSpc>
                <a:spcPct val="100000"/>
              </a:lnSpc>
              <a:spcBef>
                <a:spcPts val="0"/>
              </a:spcBef>
              <a:spcAft>
                <a:spcPts val="0"/>
              </a:spcAft>
              <a:buSzPts val="1100"/>
              <a:buNone/>
            </a:pPr>
            <a:r>
              <a:rPr lang="en-US" u="sng">
                <a:solidFill>
                  <a:schemeClr val="hlink"/>
                </a:solidFill>
                <a:hlinkClick r:id="rId3"/>
              </a:rPr>
              <a:t>https://www.raywenderlich.com/9220-realm-tutorial-getting-started</a:t>
            </a:r>
            <a:endParaRPr/>
          </a:p>
        </p:txBody>
      </p:sp>
      <p:sp>
        <p:nvSpPr>
          <p:cNvPr id="935" name="Google Shape;935;g631da4fcd9_1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0" name="Shape 940"/>
        <p:cNvGrpSpPr/>
        <p:nvPr/>
      </p:nvGrpSpPr>
      <p:grpSpPr>
        <a:xfrm>
          <a:off x="0" y="0"/>
          <a:ext cx="0" cy="0"/>
          <a:chOff x="0" y="0"/>
          <a:chExt cx="0" cy="0"/>
        </a:xfrm>
      </p:grpSpPr>
      <p:sp>
        <p:nvSpPr>
          <p:cNvPr id="941" name="Google Shape;941;g631da4fcd9_1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42" name="Google Shape;942;g631da4fcd9_1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7" name="Shape 947"/>
        <p:cNvGrpSpPr/>
        <p:nvPr/>
      </p:nvGrpSpPr>
      <p:grpSpPr>
        <a:xfrm>
          <a:off x="0" y="0"/>
          <a:ext cx="0" cy="0"/>
          <a:chOff x="0" y="0"/>
          <a:chExt cx="0" cy="0"/>
        </a:xfrm>
      </p:grpSpPr>
      <p:sp>
        <p:nvSpPr>
          <p:cNvPr id="948" name="Google Shape;948;g631da4fcd9_1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Audio: </a:t>
            </a:r>
            <a:r>
              <a:rPr lang="en-US" u="sng">
                <a:solidFill>
                  <a:schemeClr val="hlink"/>
                </a:solidFill>
                <a:hlinkClick r:id="rId2"/>
              </a:rPr>
              <a:t>https://freemp3downloads.online/download?url=QgaTQ5-XfMM</a:t>
            </a:r>
            <a:endParaRPr/>
          </a:p>
          <a:p>
            <a:pPr indent="0" lvl="0" marL="0" rtl="0" algn="l">
              <a:lnSpc>
                <a:spcPct val="100000"/>
              </a:lnSpc>
              <a:spcBef>
                <a:spcPts val="0"/>
              </a:spcBef>
              <a:spcAft>
                <a:spcPts val="0"/>
              </a:spcAft>
              <a:buSzPts val="1100"/>
              <a:buNone/>
            </a:pPr>
            <a:r>
              <a:rPr lang="en-US" u="sng">
                <a:solidFill>
                  <a:schemeClr val="hlink"/>
                </a:solidFill>
                <a:hlinkClick r:id="rId3"/>
              </a:rPr>
              <a:t>https://developer.apple.com/documentation/avfoundation/avaudioplayer</a:t>
            </a:r>
            <a:endParaRPr/>
          </a:p>
          <a:p>
            <a:pPr indent="0" lvl="0" marL="0" rtl="0" algn="l">
              <a:lnSpc>
                <a:spcPct val="100000"/>
              </a:lnSpc>
              <a:spcBef>
                <a:spcPts val="0"/>
              </a:spcBef>
              <a:spcAft>
                <a:spcPts val="0"/>
              </a:spcAft>
              <a:buSzPts val="1100"/>
              <a:buNone/>
            </a:pPr>
            <a:r>
              <a:rPr lang="en-US" u="sng">
                <a:solidFill>
                  <a:schemeClr val="hlink"/>
                </a:solidFill>
                <a:hlinkClick r:id="rId4"/>
              </a:rPr>
              <a:t>https://jayeshkawli.ghost.io/playing-audio-file-on-ios-with-swift/</a:t>
            </a:r>
            <a:endParaRPr/>
          </a:p>
          <a:p>
            <a:pPr indent="0" lvl="0" marL="0" rtl="0" algn="l">
              <a:lnSpc>
                <a:spcPct val="100000"/>
              </a:lnSpc>
              <a:spcBef>
                <a:spcPts val="0"/>
              </a:spcBef>
              <a:spcAft>
                <a:spcPts val="0"/>
              </a:spcAft>
              <a:buSzPts val="1100"/>
              <a:buNone/>
            </a:pPr>
            <a:r>
              <a:rPr lang="en-US" u="sng">
                <a:solidFill>
                  <a:schemeClr val="hlink"/>
                </a:solidFill>
                <a:hlinkClick r:id="rId5"/>
              </a:rPr>
              <a:t>https://www.hackingwithswift.com/example-code/media/how-to-record-audio-using-avaudiorecorder</a:t>
            </a:r>
            <a:endParaRPr/>
          </a:p>
        </p:txBody>
      </p:sp>
      <p:sp>
        <p:nvSpPr>
          <p:cNvPr id="949" name="Google Shape;949;g631da4fcd9_1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4" name="Shape 954"/>
        <p:cNvGrpSpPr/>
        <p:nvPr/>
      </p:nvGrpSpPr>
      <p:grpSpPr>
        <a:xfrm>
          <a:off x="0" y="0"/>
          <a:ext cx="0" cy="0"/>
          <a:chOff x="0" y="0"/>
          <a:chExt cx="0" cy="0"/>
        </a:xfrm>
      </p:grpSpPr>
      <p:sp>
        <p:nvSpPr>
          <p:cNvPr id="955" name="Google Shape;955;g631da4fcd9_1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u="sng">
                <a:solidFill>
                  <a:schemeClr val="hlink"/>
                </a:solidFill>
                <a:hlinkClick r:id="rId2"/>
              </a:rPr>
              <a:t>https://www.raywenderlich.com/5191-video-streaming-tutorial-for-ios-getting-started</a:t>
            </a:r>
            <a:endParaRPr/>
          </a:p>
        </p:txBody>
      </p:sp>
      <p:sp>
        <p:nvSpPr>
          <p:cNvPr id="956" name="Google Shape;956;g631da4fcd9_1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601424fe3e_0_2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1" name="Google Shape;211;g601424fe3e_0_2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1" name="Shape 961"/>
        <p:cNvGrpSpPr/>
        <p:nvPr/>
      </p:nvGrpSpPr>
      <p:grpSpPr>
        <a:xfrm>
          <a:off x="0" y="0"/>
          <a:ext cx="0" cy="0"/>
          <a:chOff x="0" y="0"/>
          <a:chExt cx="0" cy="0"/>
        </a:xfrm>
      </p:grpSpPr>
      <p:sp>
        <p:nvSpPr>
          <p:cNvPr id="962" name="Google Shape;962;g631da4fcd9_1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u="sng">
                <a:solidFill>
                  <a:schemeClr val="hlink"/>
                </a:solidFill>
                <a:hlinkClick r:id="rId2"/>
              </a:rPr>
              <a:t>https://theswiftdev.com/2019/01/30/picking-images-with-uiimagepickercontroller-in-swift-5/</a:t>
            </a:r>
            <a:endParaRPr/>
          </a:p>
        </p:txBody>
      </p:sp>
      <p:sp>
        <p:nvSpPr>
          <p:cNvPr id="963" name="Google Shape;963;g631da4fcd9_1_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8" name="Shape 968"/>
        <p:cNvGrpSpPr/>
        <p:nvPr/>
      </p:nvGrpSpPr>
      <p:grpSpPr>
        <a:xfrm>
          <a:off x="0" y="0"/>
          <a:ext cx="0" cy="0"/>
          <a:chOff x="0" y="0"/>
          <a:chExt cx="0" cy="0"/>
        </a:xfrm>
      </p:grpSpPr>
      <p:sp>
        <p:nvSpPr>
          <p:cNvPr id="969" name="Google Shape;969;g631da4fcd9_1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70" name="Google Shape;970;g631da4fcd9_1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6" name="Shape 976"/>
        <p:cNvGrpSpPr/>
        <p:nvPr/>
      </p:nvGrpSpPr>
      <p:grpSpPr>
        <a:xfrm>
          <a:off x="0" y="0"/>
          <a:ext cx="0" cy="0"/>
          <a:chOff x="0" y="0"/>
          <a:chExt cx="0" cy="0"/>
        </a:xfrm>
      </p:grpSpPr>
      <p:sp>
        <p:nvSpPr>
          <p:cNvPr id="977" name="Google Shape;977;g631da4fcd9_1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78" name="Google Shape;978;g631da4fcd9_1_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4" name="Shape 984"/>
        <p:cNvGrpSpPr/>
        <p:nvPr/>
      </p:nvGrpSpPr>
      <p:grpSpPr>
        <a:xfrm>
          <a:off x="0" y="0"/>
          <a:ext cx="0" cy="0"/>
          <a:chOff x="0" y="0"/>
          <a:chExt cx="0" cy="0"/>
        </a:xfrm>
      </p:grpSpPr>
      <p:sp>
        <p:nvSpPr>
          <p:cNvPr id="985" name="Google Shape;985;g631da4fcd9_1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86" name="Google Shape;986;g631da4fcd9_1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1" name="Shape 991"/>
        <p:cNvGrpSpPr/>
        <p:nvPr/>
      </p:nvGrpSpPr>
      <p:grpSpPr>
        <a:xfrm>
          <a:off x="0" y="0"/>
          <a:ext cx="0" cy="0"/>
          <a:chOff x="0" y="0"/>
          <a:chExt cx="0" cy="0"/>
        </a:xfrm>
      </p:grpSpPr>
      <p:sp>
        <p:nvSpPr>
          <p:cNvPr id="992" name="Google Shape;992;g631da4fcd9_1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93" name="Google Shape;993;g631da4fcd9_1_1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8" name="Shape 998"/>
        <p:cNvGrpSpPr/>
        <p:nvPr/>
      </p:nvGrpSpPr>
      <p:grpSpPr>
        <a:xfrm>
          <a:off x="0" y="0"/>
          <a:ext cx="0" cy="0"/>
          <a:chOff x="0" y="0"/>
          <a:chExt cx="0" cy="0"/>
        </a:xfrm>
      </p:grpSpPr>
      <p:sp>
        <p:nvSpPr>
          <p:cNvPr id="999" name="Google Shape;999;g631da4fcd9_1_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00" name="Google Shape;1000;g631da4fcd9_1_1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6" name="Shape 1006"/>
        <p:cNvGrpSpPr/>
        <p:nvPr/>
      </p:nvGrpSpPr>
      <p:grpSpPr>
        <a:xfrm>
          <a:off x="0" y="0"/>
          <a:ext cx="0" cy="0"/>
          <a:chOff x="0" y="0"/>
          <a:chExt cx="0" cy="0"/>
        </a:xfrm>
      </p:grpSpPr>
      <p:sp>
        <p:nvSpPr>
          <p:cNvPr id="1007" name="Google Shape;1007;g631da4fcd9_1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08" name="Google Shape;1008;g631da4fcd9_1_1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3" name="Shape 1013"/>
        <p:cNvGrpSpPr/>
        <p:nvPr/>
      </p:nvGrpSpPr>
      <p:grpSpPr>
        <a:xfrm>
          <a:off x="0" y="0"/>
          <a:ext cx="0" cy="0"/>
          <a:chOff x="0" y="0"/>
          <a:chExt cx="0" cy="0"/>
        </a:xfrm>
      </p:grpSpPr>
      <p:sp>
        <p:nvSpPr>
          <p:cNvPr id="1014" name="Google Shape;1014;g631da4fcd9_1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15" name="Google Shape;1015;g631da4fcd9_1_1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1" name="Shape 1021"/>
        <p:cNvGrpSpPr/>
        <p:nvPr/>
      </p:nvGrpSpPr>
      <p:grpSpPr>
        <a:xfrm>
          <a:off x="0" y="0"/>
          <a:ext cx="0" cy="0"/>
          <a:chOff x="0" y="0"/>
          <a:chExt cx="0" cy="0"/>
        </a:xfrm>
      </p:grpSpPr>
      <p:sp>
        <p:nvSpPr>
          <p:cNvPr id="1022" name="Google Shape;1022;g631da4fcd9_1_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23" name="Google Shape;1023;g631da4fcd9_1_1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8" name="Shape 1028"/>
        <p:cNvGrpSpPr/>
        <p:nvPr/>
      </p:nvGrpSpPr>
      <p:grpSpPr>
        <a:xfrm>
          <a:off x="0" y="0"/>
          <a:ext cx="0" cy="0"/>
          <a:chOff x="0" y="0"/>
          <a:chExt cx="0" cy="0"/>
        </a:xfrm>
      </p:grpSpPr>
      <p:sp>
        <p:nvSpPr>
          <p:cNvPr id="1029" name="Google Shape;1029;g631da4fcd9_1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30" name="Google Shape;1030;g631da4fcd9_1_1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601424fe3e_0_2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9" name="Google Shape;219;g601424fe3e_0_2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6" name="Shape 1036"/>
        <p:cNvGrpSpPr/>
        <p:nvPr/>
      </p:nvGrpSpPr>
      <p:grpSpPr>
        <a:xfrm>
          <a:off x="0" y="0"/>
          <a:ext cx="0" cy="0"/>
          <a:chOff x="0" y="0"/>
          <a:chExt cx="0" cy="0"/>
        </a:xfrm>
      </p:grpSpPr>
      <p:sp>
        <p:nvSpPr>
          <p:cNvPr id="1037" name="Google Shape;1037;g631da4fcd9_1_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38" name="Google Shape;1038;g631da4fcd9_1_1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3" name="Shape 1043"/>
        <p:cNvGrpSpPr/>
        <p:nvPr/>
      </p:nvGrpSpPr>
      <p:grpSpPr>
        <a:xfrm>
          <a:off x="0" y="0"/>
          <a:ext cx="0" cy="0"/>
          <a:chOff x="0" y="0"/>
          <a:chExt cx="0" cy="0"/>
        </a:xfrm>
      </p:grpSpPr>
      <p:sp>
        <p:nvSpPr>
          <p:cNvPr id="1044" name="Google Shape;1044;g631da4fcd9_1_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45" name="Google Shape;1045;g631da4fcd9_1_1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1" name="Shape 1051"/>
        <p:cNvGrpSpPr/>
        <p:nvPr/>
      </p:nvGrpSpPr>
      <p:grpSpPr>
        <a:xfrm>
          <a:off x="0" y="0"/>
          <a:ext cx="0" cy="0"/>
          <a:chOff x="0" y="0"/>
          <a:chExt cx="0" cy="0"/>
        </a:xfrm>
      </p:grpSpPr>
      <p:sp>
        <p:nvSpPr>
          <p:cNvPr id="1052" name="Google Shape;1052;g631da4fcd9_1_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53" name="Google Shape;1053;g631da4fcd9_1_2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0" name="Shape 1060"/>
        <p:cNvGrpSpPr/>
        <p:nvPr/>
      </p:nvGrpSpPr>
      <p:grpSpPr>
        <a:xfrm>
          <a:off x="0" y="0"/>
          <a:ext cx="0" cy="0"/>
          <a:chOff x="0" y="0"/>
          <a:chExt cx="0" cy="0"/>
        </a:xfrm>
      </p:grpSpPr>
      <p:sp>
        <p:nvSpPr>
          <p:cNvPr id="1061" name="Google Shape;1061;g631da4fcd9_1_2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62" name="Google Shape;1062;g631da4fcd9_1_2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0" name="Shape 1070"/>
        <p:cNvGrpSpPr/>
        <p:nvPr/>
      </p:nvGrpSpPr>
      <p:grpSpPr>
        <a:xfrm>
          <a:off x="0" y="0"/>
          <a:ext cx="0" cy="0"/>
          <a:chOff x="0" y="0"/>
          <a:chExt cx="0" cy="0"/>
        </a:xfrm>
      </p:grpSpPr>
      <p:sp>
        <p:nvSpPr>
          <p:cNvPr id="1071" name="Google Shape;1071;g631da4fcd9_1_2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72" name="Google Shape;1072;g631da4fcd9_1_2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8" name="Shape 1078"/>
        <p:cNvGrpSpPr/>
        <p:nvPr/>
      </p:nvGrpSpPr>
      <p:grpSpPr>
        <a:xfrm>
          <a:off x="0" y="0"/>
          <a:ext cx="0" cy="0"/>
          <a:chOff x="0" y="0"/>
          <a:chExt cx="0" cy="0"/>
        </a:xfrm>
      </p:grpSpPr>
      <p:sp>
        <p:nvSpPr>
          <p:cNvPr id="1079" name="Google Shape;1079;g631da4fcd9_1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80" name="Google Shape;1080;g631da4fcd9_1_2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6" name="Shape 1086"/>
        <p:cNvGrpSpPr/>
        <p:nvPr/>
      </p:nvGrpSpPr>
      <p:grpSpPr>
        <a:xfrm>
          <a:off x="0" y="0"/>
          <a:ext cx="0" cy="0"/>
          <a:chOff x="0" y="0"/>
          <a:chExt cx="0" cy="0"/>
        </a:xfrm>
      </p:grpSpPr>
      <p:sp>
        <p:nvSpPr>
          <p:cNvPr id="1087" name="Google Shape;1087;g631da4fcd9_1_2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u="sng">
                <a:solidFill>
                  <a:schemeClr val="hlink"/>
                </a:solidFill>
                <a:hlinkClick r:id="rId2"/>
              </a:rPr>
              <a:t>https://www.antevenio.com/blog/2016/10/como-colgar-una-aplicacion-en-la-app-store/</a:t>
            </a:r>
            <a:endParaRPr/>
          </a:p>
        </p:txBody>
      </p:sp>
      <p:sp>
        <p:nvSpPr>
          <p:cNvPr id="1088" name="Google Shape;1088;g631da4fcd9_1_2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4" name="Shape 1094"/>
        <p:cNvGrpSpPr/>
        <p:nvPr/>
      </p:nvGrpSpPr>
      <p:grpSpPr>
        <a:xfrm>
          <a:off x="0" y="0"/>
          <a:ext cx="0" cy="0"/>
          <a:chOff x="0" y="0"/>
          <a:chExt cx="0" cy="0"/>
        </a:xfrm>
      </p:grpSpPr>
      <p:sp>
        <p:nvSpPr>
          <p:cNvPr id="1095" name="Google Shape;1095;g631da4fcd9_1_2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96" name="Google Shape;1096;g631da4fcd9_1_2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601424fe3e_0_2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6" name="Google Shape;226;g601424fe3e_0_2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601424fe3e_0_2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4" name="Google Shape;234;g601424fe3e_0_2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601424fe3e_0_2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1" name="Google Shape;241;g601424fe3e_0_2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601424fe3e_0_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8" name="Google Shape;248;g601424fe3e_0_2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601424fe3e_0_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5" name="Google Shape;255;g601424fe3e_0_1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601424fe3e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2" name="Google Shape;262;g601424fe3e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601424fe3e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9" name="Google Shape;269;g601424fe3e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600ec561a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8" name="Google Shape;148;g600ec561a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601424fe3e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6" name="Google Shape;276;g601424fe3e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601424fe3e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3" name="Google Shape;283;g601424fe3e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601424fe3e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0" name="Google Shape;290;g601424fe3e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601424fe3e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7" name="Google Shape;297;g601424fe3e_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601424fe3e_0_2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4" name="Google Shape;304;g601424fe3e_0_2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601424fe3e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1" name="Google Shape;311;g601424fe3e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601424fe3e_0_2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9" name="Google Shape;319;g601424fe3e_0_2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601424fe3e_0_2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7" name="Google Shape;327;g601424fe3e_0_2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601424fe3e_0_3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6" name="Google Shape;336;g601424fe3e_0_3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601424fe3e_0_3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4" name="Google Shape;344;g601424fe3e_0_3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5" name="Google Shape;15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601489cfeb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1" name="Google Shape;351;g601489cfeb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601489cfeb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8" name="Google Shape;358;g601489cfeb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601424fe3e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6" name="Google Shape;366;g601424fe3e_0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601424fe3e_0_3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7" name="Google Shape;377;g601424fe3e_0_3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601489cfeb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5" name="Google Shape;385;g601489cfeb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601489cfeb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2" name="Google Shape;392;g601489cfeb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601424fe3e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9" name="Google Shape;399;g601424fe3e_0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601489cfeb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7" name="Google Shape;407;g601489cfeb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601489cfeb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4" name="Google Shape;414;g601489cfeb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601489cfeb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2" name="Google Shape;422;g601489cfeb_0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600ec561ad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2" name="Google Shape;162;g600ec561ad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601489cfeb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9" name="Google Shape;429;g601489cfeb_0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601424fe3e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6" name="Google Shape;436;g601424fe3e_0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601424fe3e_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5" name="Google Shape;445;g601424fe3e_0_1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601424fe3e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3" name="Google Shape;453;g601424fe3e_0_1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601424fe3e_0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0" name="Google Shape;460;g601424fe3e_0_1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601424fe3e_0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8" name="Google Shape;468;g601424fe3e_0_1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601424fe3e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5" name="Google Shape;475;g601424fe3e_0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601424fe3e_0_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3" name="Google Shape;483;g601424fe3e_0_1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601424fe3e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1" name="Google Shape;491;g601424fe3e_0_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g601424fe3e_0_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8" name="Google Shape;498;g601424fe3e_0_1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600ec561ad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9" name="Google Shape;169;g600ec561ad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601424fe3e_0_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7" name="Google Shape;507;g601424fe3e_0_1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Google Shape;514;g601489cfeb_0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5" name="Google Shape;515;g601489cfeb_0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Google Shape;521;g601489cfeb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2" name="Google Shape;522;g601489cfeb_0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g601489cfeb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9" name="Google Shape;529;g601489cfeb_0_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 name="Shape 534"/>
        <p:cNvGrpSpPr/>
        <p:nvPr/>
      </p:nvGrpSpPr>
      <p:grpSpPr>
        <a:xfrm>
          <a:off x="0" y="0"/>
          <a:ext cx="0" cy="0"/>
          <a:chOff x="0" y="0"/>
          <a:chExt cx="0" cy="0"/>
        </a:xfrm>
      </p:grpSpPr>
      <p:sp>
        <p:nvSpPr>
          <p:cNvPr id="535" name="Google Shape;535;g601489cfeb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6" name="Google Shape;536;g601489cfeb_0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 name="Shape 541"/>
        <p:cNvGrpSpPr/>
        <p:nvPr/>
      </p:nvGrpSpPr>
      <p:grpSpPr>
        <a:xfrm>
          <a:off x="0" y="0"/>
          <a:ext cx="0" cy="0"/>
          <a:chOff x="0" y="0"/>
          <a:chExt cx="0" cy="0"/>
        </a:xfrm>
      </p:grpSpPr>
      <p:sp>
        <p:nvSpPr>
          <p:cNvPr id="542" name="Google Shape;542;g601489cfeb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3" name="Google Shape;543;g601489cfeb_0_1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g601489cfeb_0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0" name="Google Shape;550;g601489cfeb_0_1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Google Shape;556;g603101c39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7" name="Google Shape;557;g603101c39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g603101c392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4" name="Google Shape;564;g603101c392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Google Shape;571;g603101c392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2" name="Google Shape;572;g603101c392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600ec561ad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6" name="Google Shape;176;g600ec561ad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Google Shape;579;g603101c392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0" name="Google Shape;580;g603101c392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Google Shape;586;g60c1756407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7" name="Google Shape;587;g60c1756407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g60c1756407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5" name="Google Shape;595;g60c1756407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Google Shape;602;g60c1756407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3" name="Google Shape;603;g60c1756407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8" name="Shape 608"/>
        <p:cNvGrpSpPr/>
        <p:nvPr/>
      </p:nvGrpSpPr>
      <p:grpSpPr>
        <a:xfrm>
          <a:off x="0" y="0"/>
          <a:ext cx="0" cy="0"/>
          <a:chOff x="0" y="0"/>
          <a:chExt cx="0" cy="0"/>
        </a:xfrm>
      </p:grpSpPr>
      <p:sp>
        <p:nvSpPr>
          <p:cNvPr id="609" name="Google Shape;609;g60449f985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0" name="Google Shape;610;g60449f985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Google Shape;617;g60449f985d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8" name="Google Shape;618;g60449f985d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Google Shape;624;g60449f985d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5" name="Google Shape;625;g60449f985d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1" name="Shape 631"/>
        <p:cNvGrpSpPr/>
        <p:nvPr/>
      </p:nvGrpSpPr>
      <p:grpSpPr>
        <a:xfrm>
          <a:off x="0" y="0"/>
          <a:ext cx="0" cy="0"/>
          <a:chOff x="0" y="0"/>
          <a:chExt cx="0" cy="0"/>
        </a:xfrm>
      </p:grpSpPr>
      <p:sp>
        <p:nvSpPr>
          <p:cNvPr id="632" name="Google Shape;632;g60449f985d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3" name="Google Shape;633;g60449f985d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0" name="Shape 640"/>
        <p:cNvGrpSpPr/>
        <p:nvPr/>
      </p:nvGrpSpPr>
      <p:grpSpPr>
        <a:xfrm>
          <a:off x="0" y="0"/>
          <a:ext cx="0" cy="0"/>
          <a:chOff x="0" y="0"/>
          <a:chExt cx="0" cy="0"/>
        </a:xfrm>
      </p:grpSpPr>
      <p:sp>
        <p:nvSpPr>
          <p:cNvPr id="641" name="Google Shape;641;g60449f985d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2" name="Google Shape;642;g60449f985d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8" name="Shape 648"/>
        <p:cNvGrpSpPr/>
        <p:nvPr/>
      </p:nvGrpSpPr>
      <p:grpSpPr>
        <a:xfrm>
          <a:off x="0" y="0"/>
          <a:ext cx="0" cy="0"/>
          <a:chOff x="0" y="0"/>
          <a:chExt cx="0" cy="0"/>
        </a:xfrm>
      </p:grpSpPr>
      <p:sp>
        <p:nvSpPr>
          <p:cNvPr id="649" name="Google Shape;649;g60449f985d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0" name="Google Shape;650;g60449f985d_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600ec561ad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 name="Google Shape;183;g600ec561ad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6" name="Shape 656"/>
        <p:cNvGrpSpPr/>
        <p:nvPr/>
      </p:nvGrpSpPr>
      <p:grpSpPr>
        <a:xfrm>
          <a:off x="0" y="0"/>
          <a:ext cx="0" cy="0"/>
          <a:chOff x="0" y="0"/>
          <a:chExt cx="0" cy="0"/>
        </a:xfrm>
      </p:grpSpPr>
      <p:sp>
        <p:nvSpPr>
          <p:cNvPr id="657" name="Google Shape;657;g60449f985d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8" name="Google Shape;658;g60449f985d_0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5" name="Shape 665"/>
        <p:cNvGrpSpPr/>
        <p:nvPr/>
      </p:nvGrpSpPr>
      <p:grpSpPr>
        <a:xfrm>
          <a:off x="0" y="0"/>
          <a:ext cx="0" cy="0"/>
          <a:chOff x="0" y="0"/>
          <a:chExt cx="0" cy="0"/>
        </a:xfrm>
      </p:grpSpPr>
      <p:sp>
        <p:nvSpPr>
          <p:cNvPr id="666" name="Google Shape;666;g60449f985d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7" name="Google Shape;667;g60449f985d_0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2" name="Shape 672"/>
        <p:cNvGrpSpPr/>
        <p:nvPr/>
      </p:nvGrpSpPr>
      <p:grpSpPr>
        <a:xfrm>
          <a:off x="0" y="0"/>
          <a:ext cx="0" cy="0"/>
          <a:chOff x="0" y="0"/>
          <a:chExt cx="0" cy="0"/>
        </a:xfrm>
      </p:grpSpPr>
      <p:sp>
        <p:nvSpPr>
          <p:cNvPr id="673" name="Google Shape;673;g645c84bc8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4" name="Google Shape;674;g645c84bc81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9" name="Shape 679"/>
        <p:cNvGrpSpPr/>
        <p:nvPr/>
      </p:nvGrpSpPr>
      <p:grpSpPr>
        <a:xfrm>
          <a:off x="0" y="0"/>
          <a:ext cx="0" cy="0"/>
          <a:chOff x="0" y="0"/>
          <a:chExt cx="0" cy="0"/>
        </a:xfrm>
      </p:grpSpPr>
      <p:sp>
        <p:nvSpPr>
          <p:cNvPr id="680" name="Google Shape;680;g645c84bc81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1" name="Google Shape;681;g645c84bc81_0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8" name="Shape 688"/>
        <p:cNvGrpSpPr/>
        <p:nvPr/>
      </p:nvGrpSpPr>
      <p:grpSpPr>
        <a:xfrm>
          <a:off x="0" y="0"/>
          <a:ext cx="0" cy="0"/>
          <a:chOff x="0" y="0"/>
          <a:chExt cx="0" cy="0"/>
        </a:xfrm>
      </p:grpSpPr>
      <p:sp>
        <p:nvSpPr>
          <p:cNvPr id="689" name="Google Shape;689;g645c84bc81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u="sng">
                <a:solidFill>
                  <a:schemeClr val="hlink"/>
                </a:solidFill>
                <a:hlinkClick r:id="rId2"/>
              </a:rPr>
              <a:t>https://medium.com/@jamesrochabrun/implementing-delegates-in-swift-step-by-step-d3211cbac3ef</a:t>
            </a:r>
            <a:endParaRPr/>
          </a:p>
        </p:txBody>
      </p:sp>
      <p:sp>
        <p:nvSpPr>
          <p:cNvPr id="690" name="Google Shape;690;g645c84bc81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5" name="Shape 695"/>
        <p:cNvGrpSpPr/>
        <p:nvPr/>
      </p:nvGrpSpPr>
      <p:grpSpPr>
        <a:xfrm>
          <a:off x="0" y="0"/>
          <a:ext cx="0" cy="0"/>
          <a:chOff x="0" y="0"/>
          <a:chExt cx="0" cy="0"/>
        </a:xfrm>
      </p:grpSpPr>
      <p:sp>
        <p:nvSpPr>
          <p:cNvPr id="696" name="Google Shape;696;g645c84bc81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7" name="Google Shape;697;g645c84bc81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2" name="Shape 702"/>
        <p:cNvGrpSpPr/>
        <p:nvPr/>
      </p:nvGrpSpPr>
      <p:grpSpPr>
        <a:xfrm>
          <a:off x="0" y="0"/>
          <a:ext cx="0" cy="0"/>
          <a:chOff x="0" y="0"/>
          <a:chExt cx="0" cy="0"/>
        </a:xfrm>
      </p:grpSpPr>
      <p:sp>
        <p:nvSpPr>
          <p:cNvPr id="703" name="Google Shape;703;g645c84bc81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300">
                <a:solidFill>
                  <a:srgbClr val="333333"/>
                </a:solidFill>
                <a:highlight>
                  <a:srgbClr val="FFFFFF"/>
                </a:highlight>
                <a:latin typeface="Courier New"/>
                <a:ea typeface="Courier New"/>
                <a:cs typeface="Courier New"/>
                <a:sym typeface="Courier New"/>
              </a:rPr>
              <a:t>observer</a:t>
            </a:r>
            <a:endParaRPr sz="1300">
              <a:solidFill>
                <a:srgbClr val="333333"/>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US" sz="1300">
                <a:solidFill>
                  <a:srgbClr val="333333"/>
                </a:solidFill>
                <a:highlight>
                  <a:srgbClr val="FFFFFF"/>
                </a:highlight>
              </a:rPr>
              <a:t>Object registering as an observer.</a:t>
            </a:r>
            <a:endParaRPr sz="1300">
              <a:solidFill>
                <a:srgbClr val="333333"/>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sz="1300">
                <a:solidFill>
                  <a:srgbClr val="333333"/>
                </a:solidFill>
                <a:highlight>
                  <a:srgbClr val="FFFFFF"/>
                </a:highlight>
                <a:latin typeface="Courier New"/>
                <a:ea typeface="Courier New"/>
                <a:cs typeface="Courier New"/>
                <a:sym typeface="Courier New"/>
              </a:rPr>
              <a:t>aSelector</a:t>
            </a:r>
            <a:endParaRPr sz="1300">
              <a:solidFill>
                <a:srgbClr val="333333"/>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US" sz="1300">
                <a:solidFill>
                  <a:srgbClr val="333333"/>
                </a:solidFill>
                <a:highlight>
                  <a:srgbClr val="FFFFFF"/>
                </a:highlight>
              </a:rPr>
              <a:t>Selector that specifies the message the receiver sends </a:t>
            </a:r>
            <a:r>
              <a:rPr lang="en-US" sz="1300">
                <a:solidFill>
                  <a:srgbClr val="333333"/>
                </a:solidFill>
                <a:highlight>
                  <a:srgbClr val="FFFFFF"/>
                </a:highlight>
                <a:latin typeface="Courier New"/>
                <a:ea typeface="Courier New"/>
                <a:cs typeface="Courier New"/>
                <a:sym typeface="Courier New"/>
              </a:rPr>
              <a:t>observer</a:t>
            </a:r>
            <a:r>
              <a:rPr lang="en-US" sz="1300">
                <a:solidFill>
                  <a:srgbClr val="333333"/>
                </a:solidFill>
                <a:highlight>
                  <a:srgbClr val="FFFFFF"/>
                </a:highlight>
              </a:rPr>
              <a:t> to notify it of the notification posting. The method specified by </a:t>
            </a:r>
            <a:r>
              <a:rPr lang="en-US" sz="1300">
                <a:solidFill>
                  <a:srgbClr val="333333"/>
                </a:solidFill>
                <a:highlight>
                  <a:srgbClr val="FFFFFF"/>
                </a:highlight>
                <a:latin typeface="Courier New"/>
                <a:ea typeface="Courier New"/>
                <a:cs typeface="Courier New"/>
                <a:sym typeface="Courier New"/>
              </a:rPr>
              <a:t>aSelector</a:t>
            </a:r>
            <a:r>
              <a:rPr lang="en-US" sz="1300">
                <a:solidFill>
                  <a:srgbClr val="333333"/>
                </a:solidFill>
                <a:highlight>
                  <a:srgbClr val="FFFFFF"/>
                </a:highlight>
              </a:rPr>
              <a:t> must have one and only one argument (an instance of </a:t>
            </a:r>
            <a:r>
              <a:rPr lang="en-US" sz="1300">
                <a:solidFill>
                  <a:srgbClr val="333333"/>
                </a:solidFill>
                <a:highlight>
                  <a:srgbClr val="FFFFFF"/>
                </a:highlight>
                <a:latin typeface="Courier New"/>
                <a:ea typeface="Courier New"/>
                <a:cs typeface="Courier New"/>
                <a:sym typeface="Courier New"/>
              </a:rPr>
              <a:t>NSNotification</a:t>
            </a:r>
            <a:r>
              <a:rPr lang="en-US" sz="1300">
                <a:solidFill>
                  <a:srgbClr val="333333"/>
                </a:solidFill>
                <a:highlight>
                  <a:srgbClr val="FFFFFF"/>
                </a:highlight>
              </a:rPr>
              <a:t>).</a:t>
            </a:r>
            <a:endParaRPr sz="1300">
              <a:solidFill>
                <a:srgbClr val="333333"/>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sz="1300">
                <a:solidFill>
                  <a:srgbClr val="333333"/>
                </a:solidFill>
                <a:highlight>
                  <a:srgbClr val="FFFFFF"/>
                </a:highlight>
                <a:latin typeface="Courier New"/>
                <a:ea typeface="Courier New"/>
                <a:cs typeface="Courier New"/>
                <a:sym typeface="Courier New"/>
              </a:rPr>
              <a:t>aName</a:t>
            </a:r>
            <a:endParaRPr sz="1300">
              <a:solidFill>
                <a:srgbClr val="333333"/>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US" sz="1300">
                <a:solidFill>
                  <a:srgbClr val="333333"/>
                </a:solidFill>
                <a:highlight>
                  <a:srgbClr val="FFFFFF"/>
                </a:highlight>
              </a:rPr>
              <a:t>The name of the notification for which to register the observer; that is, only notifications with this name are delivered to the observer.</a:t>
            </a:r>
            <a:endParaRPr sz="1300">
              <a:solidFill>
                <a:srgbClr val="333333"/>
              </a:solidFill>
              <a:highlight>
                <a:srgbClr val="FFFFFF"/>
              </a:highlight>
            </a:endParaRPr>
          </a:p>
          <a:p>
            <a:pPr indent="0" lvl="0" marL="0" rtl="0" algn="l">
              <a:lnSpc>
                <a:spcPct val="115000"/>
              </a:lnSpc>
              <a:spcBef>
                <a:spcPts val="900"/>
              </a:spcBef>
              <a:spcAft>
                <a:spcPts val="0"/>
              </a:spcAft>
              <a:buClr>
                <a:schemeClr val="dk1"/>
              </a:buClr>
              <a:buSzPts val="1100"/>
              <a:buFont typeface="Arial"/>
              <a:buNone/>
            </a:pPr>
            <a:r>
              <a:rPr lang="en-US" sz="1300">
                <a:solidFill>
                  <a:srgbClr val="333333"/>
                </a:solidFill>
                <a:highlight>
                  <a:srgbClr val="FFFFFF"/>
                </a:highlight>
              </a:rPr>
              <a:t>If you pass </a:t>
            </a:r>
            <a:r>
              <a:rPr lang="en-US" sz="1300">
                <a:solidFill>
                  <a:srgbClr val="333333"/>
                </a:solidFill>
                <a:highlight>
                  <a:srgbClr val="FFFFFF"/>
                </a:highlight>
                <a:latin typeface="Courier New"/>
                <a:ea typeface="Courier New"/>
                <a:cs typeface="Courier New"/>
                <a:sym typeface="Courier New"/>
              </a:rPr>
              <a:t>nil</a:t>
            </a:r>
            <a:r>
              <a:rPr lang="en-US" sz="1300">
                <a:solidFill>
                  <a:srgbClr val="333333"/>
                </a:solidFill>
                <a:highlight>
                  <a:srgbClr val="FFFFFF"/>
                </a:highlight>
              </a:rPr>
              <a:t>, the notification center doesn’t use a notification’s name to decide whether to deliver it to the observer.</a:t>
            </a:r>
            <a:endParaRPr sz="1300">
              <a:solidFill>
                <a:srgbClr val="333333"/>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sz="1300">
                <a:solidFill>
                  <a:srgbClr val="333333"/>
                </a:solidFill>
                <a:highlight>
                  <a:srgbClr val="FFFFFF"/>
                </a:highlight>
                <a:latin typeface="Courier New"/>
                <a:ea typeface="Courier New"/>
                <a:cs typeface="Courier New"/>
                <a:sym typeface="Courier New"/>
              </a:rPr>
              <a:t>anObject</a:t>
            </a:r>
            <a:endParaRPr sz="1300">
              <a:solidFill>
                <a:srgbClr val="333333"/>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US" sz="1300">
                <a:solidFill>
                  <a:srgbClr val="333333"/>
                </a:solidFill>
                <a:highlight>
                  <a:srgbClr val="FFFFFF"/>
                </a:highlight>
              </a:rPr>
              <a:t>The object whose notifications the observer wants to receive; that is, only notifications sent by this sender are delivered to the observer.</a:t>
            </a:r>
            <a:endParaRPr sz="1300">
              <a:solidFill>
                <a:srgbClr val="333333"/>
              </a:solidFill>
              <a:highlight>
                <a:srgbClr val="FFFFFF"/>
              </a:highlight>
            </a:endParaRPr>
          </a:p>
          <a:p>
            <a:pPr indent="0" lvl="0" marL="0" rtl="0" algn="l">
              <a:lnSpc>
                <a:spcPct val="115000"/>
              </a:lnSpc>
              <a:spcBef>
                <a:spcPts val="900"/>
              </a:spcBef>
              <a:spcAft>
                <a:spcPts val="0"/>
              </a:spcAft>
              <a:buClr>
                <a:schemeClr val="dk1"/>
              </a:buClr>
              <a:buSzPts val="1100"/>
              <a:buFont typeface="Arial"/>
              <a:buNone/>
            </a:pPr>
            <a:r>
              <a:rPr lang="en-US" sz="1300">
                <a:solidFill>
                  <a:srgbClr val="333333"/>
                </a:solidFill>
                <a:highlight>
                  <a:srgbClr val="FFFFFF"/>
                </a:highlight>
              </a:rPr>
              <a:t>If you pass </a:t>
            </a:r>
            <a:r>
              <a:rPr lang="en-US" sz="1300">
                <a:solidFill>
                  <a:srgbClr val="333333"/>
                </a:solidFill>
                <a:highlight>
                  <a:srgbClr val="FFFFFF"/>
                </a:highlight>
                <a:latin typeface="Courier New"/>
                <a:ea typeface="Courier New"/>
                <a:cs typeface="Courier New"/>
                <a:sym typeface="Courier New"/>
              </a:rPr>
              <a:t>nil</a:t>
            </a:r>
            <a:r>
              <a:rPr lang="en-US" sz="1300">
                <a:solidFill>
                  <a:srgbClr val="333333"/>
                </a:solidFill>
                <a:highlight>
                  <a:srgbClr val="FFFFFF"/>
                </a:highlight>
              </a:rPr>
              <a:t>, the notification center doesn’t use a notification’s sender to decide whether to deliver it to the observer.</a:t>
            </a:r>
            <a:endParaRPr sz="1300">
              <a:solidFill>
                <a:srgbClr val="333333"/>
              </a:solidFill>
              <a:highlight>
                <a:srgbClr val="FFFFFF"/>
              </a:highlight>
            </a:endParaRPr>
          </a:p>
          <a:p>
            <a:pPr indent="0" lvl="0" marL="0" rtl="0" algn="l">
              <a:lnSpc>
                <a:spcPct val="100000"/>
              </a:lnSpc>
              <a:spcBef>
                <a:spcPts val="0"/>
              </a:spcBef>
              <a:spcAft>
                <a:spcPts val="0"/>
              </a:spcAft>
              <a:buSzPts val="1100"/>
              <a:buNone/>
            </a:pPr>
            <a:r>
              <a:t/>
            </a:r>
            <a:endParaRPr/>
          </a:p>
        </p:txBody>
      </p:sp>
      <p:sp>
        <p:nvSpPr>
          <p:cNvPr id="704" name="Google Shape;704;g645c84bc81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9" name="Shape 709"/>
        <p:cNvGrpSpPr/>
        <p:nvPr/>
      </p:nvGrpSpPr>
      <p:grpSpPr>
        <a:xfrm>
          <a:off x="0" y="0"/>
          <a:ext cx="0" cy="0"/>
          <a:chOff x="0" y="0"/>
          <a:chExt cx="0" cy="0"/>
        </a:xfrm>
      </p:grpSpPr>
      <p:sp>
        <p:nvSpPr>
          <p:cNvPr id="710" name="Google Shape;710;g645c84bc81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1" name="Google Shape;711;g645c84bc81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7" name="Shape 717"/>
        <p:cNvGrpSpPr/>
        <p:nvPr/>
      </p:nvGrpSpPr>
      <p:grpSpPr>
        <a:xfrm>
          <a:off x="0" y="0"/>
          <a:ext cx="0" cy="0"/>
          <a:chOff x="0" y="0"/>
          <a:chExt cx="0" cy="0"/>
        </a:xfrm>
      </p:grpSpPr>
      <p:sp>
        <p:nvSpPr>
          <p:cNvPr id="718" name="Google Shape;718;g645c84bc81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9" name="Google Shape;719;g645c84bc81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5" name="Shape 725"/>
        <p:cNvGrpSpPr/>
        <p:nvPr/>
      </p:nvGrpSpPr>
      <p:grpSpPr>
        <a:xfrm>
          <a:off x="0" y="0"/>
          <a:ext cx="0" cy="0"/>
          <a:chOff x="0" y="0"/>
          <a:chExt cx="0" cy="0"/>
        </a:xfrm>
      </p:grpSpPr>
      <p:sp>
        <p:nvSpPr>
          <p:cNvPr id="726" name="Google Shape;726;g645c84bc81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7" name="Google Shape;727;g645c84bc81_0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600ec561ad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0" name="Google Shape;190;g600ec561ad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2" name="Shape 732"/>
        <p:cNvGrpSpPr/>
        <p:nvPr/>
      </p:nvGrpSpPr>
      <p:grpSpPr>
        <a:xfrm>
          <a:off x="0" y="0"/>
          <a:ext cx="0" cy="0"/>
          <a:chOff x="0" y="0"/>
          <a:chExt cx="0" cy="0"/>
        </a:xfrm>
      </p:grpSpPr>
      <p:sp>
        <p:nvSpPr>
          <p:cNvPr id="733" name="Google Shape;733;g645c84bc81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4" name="Google Shape;734;g645c84bc81_0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9" name="Shape 739"/>
        <p:cNvGrpSpPr/>
        <p:nvPr/>
      </p:nvGrpSpPr>
      <p:grpSpPr>
        <a:xfrm>
          <a:off x="0" y="0"/>
          <a:ext cx="0" cy="0"/>
          <a:chOff x="0" y="0"/>
          <a:chExt cx="0" cy="0"/>
        </a:xfrm>
      </p:grpSpPr>
      <p:sp>
        <p:nvSpPr>
          <p:cNvPr id="740" name="Google Shape;740;g645c84bc81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50800" rtl="0" algn="l">
              <a:lnSpc>
                <a:spcPct val="115000"/>
              </a:lnSpc>
              <a:spcBef>
                <a:spcPts val="0"/>
              </a:spcBef>
              <a:spcAft>
                <a:spcPts val="0"/>
              </a:spcAft>
              <a:buClr>
                <a:schemeClr val="dk1"/>
              </a:buClr>
              <a:buSzPts val="1100"/>
              <a:buFont typeface="Arial"/>
              <a:buNone/>
            </a:pPr>
            <a:r>
              <a:rPr lang="en-US" sz="1150">
                <a:solidFill>
                  <a:schemeClr val="dk1"/>
                </a:solidFill>
                <a:highlight>
                  <a:srgbClr val="F8F8F8"/>
                </a:highlight>
                <a:latin typeface="Courier New"/>
                <a:ea typeface="Courier New"/>
                <a:cs typeface="Courier New"/>
                <a:sym typeface="Courier New"/>
              </a:rPr>
              <a:t>let cell:UITableViewCell=UITableViewCell(style: UITableViewCellStyle.Subtitle, reuseIdentifier: "mycell")</a:t>
            </a:r>
            <a:endParaRPr sz="1150">
              <a:solidFill>
                <a:schemeClr val="dk1"/>
              </a:solidFill>
              <a:highlight>
                <a:srgbClr val="F8F8F8"/>
              </a:highlight>
              <a:latin typeface="Courier New"/>
              <a:ea typeface="Courier New"/>
              <a:cs typeface="Courier New"/>
              <a:sym typeface="Courier New"/>
            </a:endParaRPr>
          </a:p>
          <a:p>
            <a:pPr indent="0" lvl="0" marL="0" marR="50800" rtl="0" algn="l">
              <a:lnSpc>
                <a:spcPct val="115000"/>
              </a:lnSpc>
              <a:spcBef>
                <a:spcPts val="0"/>
              </a:spcBef>
              <a:spcAft>
                <a:spcPts val="0"/>
              </a:spcAft>
              <a:buSzPts val="1100"/>
              <a:buNone/>
            </a:pPr>
            <a:r>
              <a:rPr lang="en-US" sz="1150">
                <a:solidFill>
                  <a:schemeClr val="dk1"/>
                </a:solidFill>
                <a:highlight>
                  <a:srgbClr val="F8F8F8"/>
                </a:highlight>
                <a:latin typeface="Courier New"/>
                <a:ea typeface="Courier New"/>
                <a:cs typeface="Courier New"/>
                <a:sym typeface="Courier New"/>
              </a:rPr>
              <a:t>cell.textLabel?.text  = teams[indexPath.row]</a:t>
            </a:r>
            <a:endParaRPr sz="1150">
              <a:solidFill>
                <a:schemeClr val="dk1"/>
              </a:solidFill>
              <a:highlight>
                <a:srgbClr val="F8F8F8"/>
              </a:highlight>
              <a:latin typeface="Courier New"/>
              <a:ea typeface="Courier New"/>
              <a:cs typeface="Courier New"/>
              <a:sym typeface="Courier New"/>
            </a:endParaRPr>
          </a:p>
          <a:p>
            <a:pPr indent="0" lvl="0" marL="0" marR="50800" rtl="0" algn="l">
              <a:lnSpc>
                <a:spcPct val="115000"/>
              </a:lnSpc>
              <a:spcBef>
                <a:spcPts val="0"/>
              </a:spcBef>
              <a:spcAft>
                <a:spcPts val="0"/>
              </a:spcAft>
              <a:buSzPts val="1100"/>
              <a:buNone/>
            </a:pPr>
            <a:r>
              <a:t/>
            </a:r>
            <a:endParaRPr sz="1150">
              <a:solidFill>
                <a:schemeClr val="dk1"/>
              </a:solidFill>
              <a:highlight>
                <a:srgbClr val="F8F8F8"/>
              </a:highlight>
              <a:latin typeface="Courier New"/>
              <a:ea typeface="Courier New"/>
              <a:cs typeface="Courier New"/>
              <a:sym typeface="Courier New"/>
            </a:endParaRPr>
          </a:p>
          <a:p>
            <a:pPr indent="0" lvl="0" marL="0" marR="50800" rtl="0" algn="l">
              <a:lnSpc>
                <a:spcPct val="115000"/>
              </a:lnSpc>
              <a:spcBef>
                <a:spcPts val="0"/>
              </a:spcBef>
              <a:spcAft>
                <a:spcPts val="0"/>
              </a:spcAft>
              <a:buSzPts val="1100"/>
              <a:buNone/>
            </a:pPr>
            <a:r>
              <a:rPr lang="en-US" sz="1150">
                <a:solidFill>
                  <a:schemeClr val="dk1"/>
                </a:solidFill>
                <a:highlight>
                  <a:srgbClr val="F8F8F8"/>
                </a:highlight>
                <a:latin typeface="Courier New"/>
                <a:ea typeface="Courier New"/>
                <a:cs typeface="Courier New"/>
                <a:sym typeface="Courier New"/>
              </a:rPr>
              <a:t>let cell:UITableViewCell=UITableViewCell(style: UITableViewCellStyle.Subtitle, reuseIdentifier: "mycell")</a:t>
            </a:r>
            <a:endParaRPr sz="1150">
              <a:solidFill>
                <a:schemeClr val="dk1"/>
              </a:solidFill>
              <a:highlight>
                <a:srgbClr val="F8F8F8"/>
              </a:highlight>
              <a:latin typeface="Courier New"/>
              <a:ea typeface="Courier New"/>
              <a:cs typeface="Courier New"/>
              <a:sym typeface="Courier New"/>
            </a:endParaRPr>
          </a:p>
          <a:p>
            <a:pPr indent="0" lvl="0" marL="0" marR="50800" rtl="0" algn="l">
              <a:lnSpc>
                <a:spcPct val="115000"/>
              </a:lnSpc>
              <a:spcBef>
                <a:spcPts val="0"/>
              </a:spcBef>
              <a:spcAft>
                <a:spcPts val="0"/>
              </a:spcAft>
              <a:buSzPts val="1100"/>
              <a:buNone/>
            </a:pPr>
            <a:r>
              <a:rPr lang="en-US" sz="1150">
                <a:solidFill>
                  <a:schemeClr val="dk1"/>
                </a:solidFill>
                <a:highlight>
                  <a:srgbClr val="F8F8F8"/>
                </a:highlight>
                <a:latin typeface="Courier New"/>
                <a:ea typeface="Courier New"/>
                <a:cs typeface="Courier New"/>
                <a:sym typeface="Courier New"/>
              </a:rPr>
              <a:t>cell.textLabel?.text  = teams[indexPath.row]</a:t>
            </a:r>
            <a:endParaRPr sz="1150">
              <a:solidFill>
                <a:schemeClr val="dk1"/>
              </a:solidFill>
              <a:highlight>
                <a:srgbClr val="F8F8F8"/>
              </a:highlight>
              <a:latin typeface="Courier New"/>
              <a:ea typeface="Courier New"/>
              <a:cs typeface="Courier New"/>
              <a:sym typeface="Courier New"/>
            </a:endParaRPr>
          </a:p>
          <a:p>
            <a:pPr indent="0" lvl="0" marL="0" marR="50800" rtl="0" algn="l">
              <a:lnSpc>
                <a:spcPct val="115000"/>
              </a:lnSpc>
              <a:spcBef>
                <a:spcPts val="0"/>
              </a:spcBef>
              <a:spcAft>
                <a:spcPts val="0"/>
              </a:spcAft>
              <a:buSzPts val="1100"/>
              <a:buNone/>
            </a:pPr>
            <a:r>
              <a:rPr lang="en-US" sz="1150">
                <a:solidFill>
                  <a:schemeClr val="dk1"/>
                </a:solidFill>
                <a:highlight>
                  <a:srgbClr val="F8F8F8"/>
                </a:highlight>
                <a:latin typeface="Courier New"/>
                <a:ea typeface="Courier New"/>
                <a:cs typeface="Courier New"/>
                <a:sym typeface="Courier New"/>
              </a:rPr>
              <a:t>cell.imageView!.image = UIImage(named: teams[indexPath.row])!</a:t>
            </a:r>
            <a:endParaRPr sz="1150">
              <a:solidFill>
                <a:schemeClr val="dk1"/>
              </a:solidFill>
              <a:highlight>
                <a:srgbClr val="F8F8F8"/>
              </a:highlight>
              <a:latin typeface="Courier New"/>
              <a:ea typeface="Courier New"/>
              <a:cs typeface="Courier New"/>
              <a:sym typeface="Courier New"/>
            </a:endParaRPr>
          </a:p>
          <a:p>
            <a:pPr indent="0" lvl="0" marL="0" marR="50800" rtl="0" algn="l">
              <a:lnSpc>
                <a:spcPct val="115000"/>
              </a:lnSpc>
              <a:spcBef>
                <a:spcPts val="0"/>
              </a:spcBef>
              <a:spcAft>
                <a:spcPts val="0"/>
              </a:spcAft>
              <a:buClr>
                <a:schemeClr val="dk1"/>
              </a:buClr>
              <a:buSzPts val="1100"/>
              <a:buFont typeface="Arial"/>
              <a:buNone/>
            </a:pPr>
            <a:r>
              <a:t/>
            </a:r>
            <a:endParaRPr sz="1150">
              <a:solidFill>
                <a:schemeClr val="dk1"/>
              </a:solidFill>
              <a:highlight>
                <a:srgbClr val="F8F8F8"/>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p>
        </p:txBody>
      </p:sp>
      <p:sp>
        <p:nvSpPr>
          <p:cNvPr id="741" name="Google Shape;741;g645c84bc81_0_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Google Shape;748;g645c84bc81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9" name="Google Shape;749;g645c84bc81_0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4" name="Shape 754"/>
        <p:cNvGrpSpPr/>
        <p:nvPr/>
      </p:nvGrpSpPr>
      <p:grpSpPr>
        <a:xfrm>
          <a:off x="0" y="0"/>
          <a:ext cx="0" cy="0"/>
          <a:chOff x="0" y="0"/>
          <a:chExt cx="0" cy="0"/>
        </a:xfrm>
      </p:grpSpPr>
      <p:sp>
        <p:nvSpPr>
          <p:cNvPr id="755" name="Google Shape;755;g645c84bc81_0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6" name="Google Shape;756;g645c84bc81_0_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1" name="Shape 761"/>
        <p:cNvGrpSpPr/>
        <p:nvPr/>
      </p:nvGrpSpPr>
      <p:grpSpPr>
        <a:xfrm>
          <a:off x="0" y="0"/>
          <a:ext cx="0" cy="0"/>
          <a:chOff x="0" y="0"/>
          <a:chExt cx="0" cy="0"/>
        </a:xfrm>
      </p:grpSpPr>
      <p:sp>
        <p:nvSpPr>
          <p:cNvPr id="762" name="Google Shape;762;g645c84bc81_0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3" name="Google Shape;763;g645c84bc81_0_1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9" name="Shape 769"/>
        <p:cNvGrpSpPr/>
        <p:nvPr/>
      </p:nvGrpSpPr>
      <p:grpSpPr>
        <a:xfrm>
          <a:off x="0" y="0"/>
          <a:ext cx="0" cy="0"/>
          <a:chOff x="0" y="0"/>
          <a:chExt cx="0" cy="0"/>
        </a:xfrm>
      </p:grpSpPr>
      <p:sp>
        <p:nvSpPr>
          <p:cNvPr id="770" name="Google Shape;770;g645c84bc81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1" name="Google Shape;771;g645c84bc81_0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6" name="Shape 776"/>
        <p:cNvGrpSpPr/>
        <p:nvPr/>
      </p:nvGrpSpPr>
      <p:grpSpPr>
        <a:xfrm>
          <a:off x="0" y="0"/>
          <a:ext cx="0" cy="0"/>
          <a:chOff x="0" y="0"/>
          <a:chExt cx="0" cy="0"/>
        </a:xfrm>
      </p:grpSpPr>
      <p:sp>
        <p:nvSpPr>
          <p:cNvPr id="777" name="Google Shape;777;g645c84bc81_0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8" name="Google Shape;778;g645c84bc81_0_1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3" name="Shape 783"/>
        <p:cNvGrpSpPr/>
        <p:nvPr/>
      </p:nvGrpSpPr>
      <p:grpSpPr>
        <a:xfrm>
          <a:off x="0" y="0"/>
          <a:ext cx="0" cy="0"/>
          <a:chOff x="0" y="0"/>
          <a:chExt cx="0" cy="0"/>
        </a:xfrm>
      </p:grpSpPr>
      <p:sp>
        <p:nvSpPr>
          <p:cNvPr id="784" name="Google Shape;784;g645c84bc81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5" name="Google Shape;785;g645c84bc81_0_1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0" name="Shape 790"/>
        <p:cNvGrpSpPr/>
        <p:nvPr/>
      </p:nvGrpSpPr>
      <p:grpSpPr>
        <a:xfrm>
          <a:off x="0" y="0"/>
          <a:ext cx="0" cy="0"/>
          <a:chOff x="0" y="0"/>
          <a:chExt cx="0" cy="0"/>
        </a:xfrm>
      </p:grpSpPr>
      <p:sp>
        <p:nvSpPr>
          <p:cNvPr id="791" name="Google Shape;791;g645c84bc81_0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2" name="Google Shape;792;g645c84bc81_0_1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8" name="Shape 798"/>
        <p:cNvGrpSpPr/>
        <p:nvPr/>
      </p:nvGrpSpPr>
      <p:grpSpPr>
        <a:xfrm>
          <a:off x="0" y="0"/>
          <a:ext cx="0" cy="0"/>
          <a:chOff x="0" y="0"/>
          <a:chExt cx="0" cy="0"/>
        </a:xfrm>
      </p:grpSpPr>
      <p:sp>
        <p:nvSpPr>
          <p:cNvPr id="799" name="Google Shape;799;g645c84bc81_0_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0" name="Google Shape;800;g645c84bc81_0_1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601424fe3e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7" name="Google Shape;197;g601424fe3e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6" name="Shape 806"/>
        <p:cNvGrpSpPr/>
        <p:nvPr/>
      </p:nvGrpSpPr>
      <p:grpSpPr>
        <a:xfrm>
          <a:off x="0" y="0"/>
          <a:ext cx="0" cy="0"/>
          <a:chOff x="0" y="0"/>
          <a:chExt cx="0" cy="0"/>
        </a:xfrm>
      </p:grpSpPr>
      <p:sp>
        <p:nvSpPr>
          <p:cNvPr id="807" name="Google Shape;807;g645c84bc81_0_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8" name="Google Shape;808;g645c84bc81_0_1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3" name="Shape 813"/>
        <p:cNvGrpSpPr/>
        <p:nvPr/>
      </p:nvGrpSpPr>
      <p:grpSpPr>
        <a:xfrm>
          <a:off x="0" y="0"/>
          <a:ext cx="0" cy="0"/>
          <a:chOff x="0" y="0"/>
          <a:chExt cx="0" cy="0"/>
        </a:xfrm>
      </p:grpSpPr>
      <p:sp>
        <p:nvSpPr>
          <p:cNvPr id="814" name="Google Shape;814;g64ba4b962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5" name="Google Shape;815;g64ba4b962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0" name="Shape 820"/>
        <p:cNvGrpSpPr/>
        <p:nvPr/>
      </p:nvGrpSpPr>
      <p:grpSpPr>
        <a:xfrm>
          <a:off x="0" y="0"/>
          <a:ext cx="0" cy="0"/>
          <a:chOff x="0" y="0"/>
          <a:chExt cx="0" cy="0"/>
        </a:xfrm>
      </p:grpSpPr>
      <p:sp>
        <p:nvSpPr>
          <p:cNvPr id="821" name="Google Shape;821;g64ba4b962d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2" name="Google Shape;822;g64ba4b962d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7" name="Shape 827"/>
        <p:cNvGrpSpPr/>
        <p:nvPr/>
      </p:nvGrpSpPr>
      <p:grpSpPr>
        <a:xfrm>
          <a:off x="0" y="0"/>
          <a:ext cx="0" cy="0"/>
          <a:chOff x="0" y="0"/>
          <a:chExt cx="0" cy="0"/>
        </a:xfrm>
      </p:grpSpPr>
      <p:sp>
        <p:nvSpPr>
          <p:cNvPr id="828" name="Google Shape;828;g64ba4b962d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9" name="Google Shape;829;g64ba4b962d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5" name="Shape 835"/>
        <p:cNvGrpSpPr/>
        <p:nvPr/>
      </p:nvGrpSpPr>
      <p:grpSpPr>
        <a:xfrm>
          <a:off x="0" y="0"/>
          <a:ext cx="0" cy="0"/>
          <a:chOff x="0" y="0"/>
          <a:chExt cx="0" cy="0"/>
        </a:xfrm>
      </p:grpSpPr>
      <p:sp>
        <p:nvSpPr>
          <p:cNvPr id="836" name="Google Shape;836;g64ba4b962d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7" name="Google Shape;837;g64ba4b962d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4" name="Shape 844"/>
        <p:cNvGrpSpPr/>
        <p:nvPr/>
      </p:nvGrpSpPr>
      <p:grpSpPr>
        <a:xfrm>
          <a:off x="0" y="0"/>
          <a:ext cx="0" cy="0"/>
          <a:chOff x="0" y="0"/>
          <a:chExt cx="0" cy="0"/>
        </a:xfrm>
      </p:grpSpPr>
      <p:sp>
        <p:nvSpPr>
          <p:cNvPr id="845" name="Google Shape;845;g64ba4b962d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46" name="Google Shape;846;g64ba4b962d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2" name="Shape 852"/>
        <p:cNvGrpSpPr/>
        <p:nvPr/>
      </p:nvGrpSpPr>
      <p:grpSpPr>
        <a:xfrm>
          <a:off x="0" y="0"/>
          <a:ext cx="0" cy="0"/>
          <a:chOff x="0" y="0"/>
          <a:chExt cx="0" cy="0"/>
        </a:xfrm>
      </p:grpSpPr>
      <p:sp>
        <p:nvSpPr>
          <p:cNvPr id="853" name="Google Shape;853;g64ba4b962d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4" name="Google Shape;854;g64ba4b962d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9" name="Shape 859"/>
        <p:cNvGrpSpPr/>
        <p:nvPr/>
      </p:nvGrpSpPr>
      <p:grpSpPr>
        <a:xfrm>
          <a:off x="0" y="0"/>
          <a:ext cx="0" cy="0"/>
          <a:chOff x="0" y="0"/>
          <a:chExt cx="0" cy="0"/>
        </a:xfrm>
      </p:grpSpPr>
      <p:sp>
        <p:nvSpPr>
          <p:cNvPr id="860" name="Google Shape;860;g64ba4b962d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61" name="Google Shape;861;g64ba4b962d_0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9" name="Shape 869"/>
        <p:cNvGrpSpPr/>
        <p:nvPr/>
      </p:nvGrpSpPr>
      <p:grpSpPr>
        <a:xfrm>
          <a:off x="0" y="0"/>
          <a:ext cx="0" cy="0"/>
          <a:chOff x="0" y="0"/>
          <a:chExt cx="0" cy="0"/>
        </a:xfrm>
      </p:grpSpPr>
      <p:sp>
        <p:nvSpPr>
          <p:cNvPr id="870" name="Google Shape;870;g64ba4b962d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u="sng">
                <a:solidFill>
                  <a:schemeClr val="hlink"/>
                </a:solidFill>
                <a:hlinkClick r:id="rId2"/>
              </a:rPr>
              <a:t>https://kodigoswift.com/swift-closures/</a:t>
            </a:r>
            <a:endParaRPr/>
          </a:p>
        </p:txBody>
      </p:sp>
      <p:sp>
        <p:nvSpPr>
          <p:cNvPr id="871" name="Google Shape;871;g64ba4b962d_0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7" name="Shape 877"/>
        <p:cNvGrpSpPr/>
        <p:nvPr/>
      </p:nvGrpSpPr>
      <p:grpSpPr>
        <a:xfrm>
          <a:off x="0" y="0"/>
          <a:ext cx="0" cy="0"/>
          <a:chOff x="0" y="0"/>
          <a:chExt cx="0" cy="0"/>
        </a:xfrm>
      </p:grpSpPr>
      <p:sp>
        <p:nvSpPr>
          <p:cNvPr id="878" name="Google Shape;878;g64ba4b962d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9" name="Google Shape;879;g64ba4b962d_0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showMasterSp="0" type="title">
  <p:cSld name="TITLE">
    <p:spTree>
      <p:nvGrpSpPr>
        <p:cNvPr id="22" name="Shape 22"/>
        <p:cNvGrpSpPr/>
        <p:nvPr/>
      </p:nvGrpSpPr>
      <p:grpSpPr>
        <a:xfrm>
          <a:off x="0" y="0"/>
          <a:ext cx="0" cy="0"/>
          <a:chOff x="0" y="0"/>
          <a:chExt cx="0" cy="0"/>
        </a:xfrm>
      </p:grpSpPr>
      <p:grpSp>
        <p:nvGrpSpPr>
          <p:cNvPr id="23" name="Google Shape;23;p4"/>
          <p:cNvGrpSpPr/>
          <p:nvPr/>
        </p:nvGrpSpPr>
        <p:grpSpPr>
          <a:xfrm>
            <a:off x="0" y="-8467"/>
            <a:ext cx="12192000" cy="6866467"/>
            <a:chOff x="0" y="-8467"/>
            <a:chExt cx="12192000" cy="6866467"/>
          </a:xfrm>
        </p:grpSpPr>
        <p:cxnSp>
          <p:nvCxnSpPr>
            <p:cNvPr id="24" name="Google Shape;24;p4"/>
            <p:cNvCxnSpPr/>
            <p:nvPr/>
          </p:nvCxnSpPr>
          <p:spPr>
            <a:xfrm>
              <a:off x="9371012" y="0"/>
              <a:ext cx="1219200" cy="6858000"/>
            </a:xfrm>
            <a:prstGeom prst="straightConnector1">
              <a:avLst/>
            </a:prstGeom>
            <a:noFill/>
            <a:ln cap="flat" cmpd="sng" w="9525">
              <a:solidFill>
                <a:srgbClr val="BFBFBF"/>
              </a:solidFill>
              <a:prstDash val="solid"/>
              <a:round/>
              <a:headEnd len="sm" w="sm" type="none"/>
              <a:tailEnd len="sm" w="sm" type="none"/>
            </a:ln>
          </p:spPr>
        </p:cxnSp>
        <p:cxnSp>
          <p:nvCxnSpPr>
            <p:cNvPr id="25" name="Google Shape;25;p4"/>
            <p:cNvCxnSpPr/>
            <p:nvPr/>
          </p:nvCxnSpPr>
          <p:spPr>
            <a:xfrm flipH="1">
              <a:off x="7425267" y="3681413"/>
              <a:ext cx="4763558" cy="3176587"/>
            </a:xfrm>
            <a:prstGeom prst="straightConnector1">
              <a:avLst/>
            </a:prstGeom>
            <a:noFill/>
            <a:ln cap="flat" cmpd="sng" w="9525">
              <a:solidFill>
                <a:srgbClr val="D8D8D8"/>
              </a:solidFill>
              <a:prstDash val="solid"/>
              <a:round/>
              <a:headEnd len="sm" w="sm" type="none"/>
              <a:tailEnd len="sm" w="sm" type="none"/>
            </a:ln>
          </p:spPr>
        </p:cxnSp>
        <p:sp>
          <p:nvSpPr>
            <p:cNvPr id="26" name="Google Shape;26;p4"/>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411"/>
              </a:schemeClr>
            </a:solidFill>
            <a:ln>
              <a:noFill/>
            </a:ln>
          </p:spPr>
        </p:sp>
        <p:sp>
          <p:nvSpPr>
            <p:cNvPr id="27" name="Google Shape;27;p4"/>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28" name="Google Shape;28;p4"/>
            <p:cNvSpPr/>
            <p:nvPr/>
          </p:nvSpPr>
          <p:spPr>
            <a:xfrm>
              <a:off x="8932333" y="3048000"/>
              <a:ext cx="3259667" cy="3810000"/>
            </a:xfrm>
            <a:prstGeom prst="triangle">
              <a:avLst>
                <a:gd fmla="val 100000" name="adj"/>
              </a:avLst>
            </a:prstGeom>
            <a:solidFill>
              <a:schemeClr val="accent2">
                <a:alpha val="7137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4"/>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F7818">
                <a:alpha val="69411"/>
              </a:srgbClr>
            </a:solidFill>
            <a:ln>
              <a:noFill/>
            </a:ln>
          </p:spPr>
        </p:sp>
        <p:sp>
          <p:nvSpPr>
            <p:cNvPr id="30" name="Google Shape;30;p4"/>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BFE471">
                <a:alpha val="69411"/>
              </a:srgbClr>
            </a:solidFill>
            <a:ln>
              <a:noFill/>
            </a:ln>
          </p:spPr>
        </p:sp>
        <p:sp>
          <p:nvSpPr>
            <p:cNvPr id="31" name="Google Shape;31;p4"/>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4313"/>
              </a:schemeClr>
            </a:solidFill>
            <a:ln>
              <a:noFill/>
            </a:ln>
          </p:spPr>
        </p:sp>
        <p:sp>
          <p:nvSpPr>
            <p:cNvPr id="32" name="Google Shape;32;p4"/>
            <p:cNvSpPr/>
            <p:nvPr/>
          </p:nvSpPr>
          <p:spPr>
            <a:xfrm>
              <a:off x="10371666" y="3589867"/>
              <a:ext cx="1817159" cy="3268133"/>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4"/>
            <p:cNvSpPr/>
            <p:nvPr/>
          </p:nvSpPr>
          <p:spPr>
            <a:xfrm rot="10800000">
              <a:off x="0" y="0"/>
              <a:ext cx="842596" cy="5666154"/>
            </a:xfrm>
            <a:prstGeom prst="triangle">
              <a:avLst>
                <a:gd fmla="val 100000" name="adj"/>
              </a:avLst>
            </a:prstGeom>
            <a:solidFill>
              <a:schemeClr val="accent1">
                <a:alpha val="8431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 name="Google Shape;34;p4"/>
          <p:cNvSpPr txBox="1"/>
          <p:nvPr>
            <p:ph type="ctrTitle"/>
          </p:nvPr>
        </p:nvSpPr>
        <p:spPr>
          <a:xfrm>
            <a:off x="1507067" y="2404534"/>
            <a:ext cx="7766936" cy="1646302"/>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Clr>
                <a:schemeClr val="accent1"/>
              </a:buClr>
              <a:buSzPts val="5400"/>
              <a:buFont typeface="Trebuchet MS"/>
              <a:buNone/>
              <a:defRPr sz="54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4"/>
          <p:cNvSpPr txBox="1"/>
          <p:nvPr>
            <p:ph idx="1" type="subTitle"/>
          </p:nvPr>
        </p:nvSpPr>
        <p:spPr>
          <a:xfrm>
            <a:off x="1507067" y="4050833"/>
            <a:ext cx="7766936" cy="1096899"/>
          </a:xfrm>
          <a:prstGeom prst="rect">
            <a:avLst/>
          </a:prstGeom>
          <a:noFill/>
          <a:ln>
            <a:noFill/>
          </a:ln>
        </p:spPr>
        <p:txBody>
          <a:bodyPr anchorCtr="0" anchor="t" bIns="45700" lIns="91425" spcFirstLastPara="1" rIns="91425" wrap="square" tIns="45700">
            <a:normAutofit/>
          </a:bodyPr>
          <a:lstStyle>
            <a:lvl1pPr lvl="0" algn="r">
              <a:lnSpc>
                <a:spcPct val="100000"/>
              </a:lnSpc>
              <a:spcBef>
                <a:spcPts val="1000"/>
              </a:spcBef>
              <a:spcAft>
                <a:spcPts val="0"/>
              </a:spcAft>
              <a:buSzPts val="1440"/>
              <a:buNone/>
              <a:defRPr>
                <a:solidFill>
                  <a:srgbClr val="7F7F7F"/>
                </a:solidFill>
              </a:defRPr>
            </a:lvl1pPr>
            <a:lvl2pPr lvl="1" algn="ctr">
              <a:lnSpc>
                <a:spcPct val="100000"/>
              </a:lnSpc>
              <a:spcBef>
                <a:spcPts val="1000"/>
              </a:spcBef>
              <a:spcAft>
                <a:spcPts val="0"/>
              </a:spcAft>
              <a:buSzPts val="1280"/>
              <a:buNone/>
              <a:defRPr>
                <a:solidFill>
                  <a:srgbClr val="888888"/>
                </a:solidFill>
              </a:defRPr>
            </a:lvl2pPr>
            <a:lvl3pPr lvl="2" algn="ctr">
              <a:lnSpc>
                <a:spcPct val="100000"/>
              </a:lnSpc>
              <a:spcBef>
                <a:spcPts val="1000"/>
              </a:spcBef>
              <a:spcAft>
                <a:spcPts val="0"/>
              </a:spcAft>
              <a:buSzPts val="1120"/>
              <a:buNone/>
              <a:defRPr>
                <a:solidFill>
                  <a:srgbClr val="888888"/>
                </a:solidFill>
              </a:defRPr>
            </a:lvl3pPr>
            <a:lvl4pPr lvl="3" algn="ctr">
              <a:lnSpc>
                <a:spcPct val="100000"/>
              </a:lnSpc>
              <a:spcBef>
                <a:spcPts val="1000"/>
              </a:spcBef>
              <a:spcAft>
                <a:spcPts val="0"/>
              </a:spcAft>
              <a:buSzPts val="960"/>
              <a:buNone/>
              <a:defRPr>
                <a:solidFill>
                  <a:srgbClr val="888888"/>
                </a:solidFill>
              </a:defRPr>
            </a:lvl4pPr>
            <a:lvl5pPr lvl="4" algn="ctr">
              <a:lnSpc>
                <a:spcPct val="100000"/>
              </a:lnSpc>
              <a:spcBef>
                <a:spcPts val="1000"/>
              </a:spcBef>
              <a:spcAft>
                <a:spcPts val="0"/>
              </a:spcAft>
              <a:buSzPts val="960"/>
              <a:buNone/>
              <a:defRPr>
                <a:solidFill>
                  <a:srgbClr val="888888"/>
                </a:solidFill>
              </a:defRPr>
            </a:lvl5pPr>
            <a:lvl6pPr lvl="5" algn="ctr">
              <a:lnSpc>
                <a:spcPct val="100000"/>
              </a:lnSpc>
              <a:spcBef>
                <a:spcPts val="1000"/>
              </a:spcBef>
              <a:spcAft>
                <a:spcPts val="0"/>
              </a:spcAft>
              <a:buSzPts val="960"/>
              <a:buNone/>
              <a:defRPr>
                <a:solidFill>
                  <a:srgbClr val="888888"/>
                </a:solidFill>
              </a:defRPr>
            </a:lvl6pPr>
            <a:lvl7pPr lvl="6" algn="ctr">
              <a:lnSpc>
                <a:spcPct val="100000"/>
              </a:lnSpc>
              <a:spcBef>
                <a:spcPts val="1000"/>
              </a:spcBef>
              <a:spcAft>
                <a:spcPts val="0"/>
              </a:spcAft>
              <a:buSzPts val="960"/>
              <a:buNone/>
              <a:defRPr>
                <a:solidFill>
                  <a:srgbClr val="888888"/>
                </a:solidFill>
              </a:defRPr>
            </a:lvl7pPr>
            <a:lvl8pPr lvl="7" algn="ctr">
              <a:lnSpc>
                <a:spcPct val="100000"/>
              </a:lnSpc>
              <a:spcBef>
                <a:spcPts val="1000"/>
              </a:spcBef>
              <a:spcAft>
                <a:spcPts val="0"/>
              </a:spcAft>
              <a:buSzPts val="960"/>
              <a:buNone/>
              <a:defRPr>
                <a:solidFill>
                  <a:srgbClr val="888888"/>
                </a:solidFill>
              </a:defRPr>
            </a:lvl8pPr>
            <a:lvl9pPr lvl="8" algn="ctr">
              <a:lnSpc>
                <a:spcPct val="100000"/>
              </a:lnSpc>
              <a:spcBef>
                <a:spcPts val="1000"/>
              </a:spcBef>
              <a:spcAft>
                <a:spcPts val="0"/>
              </a:spcAft>
              <a:buSzPts val="960"/>
              <a:buNone/>
              <a:defRPr>
                <a:solidFill>
                  <a:srgbClr val="888888"/>
                </a:solidFill>
              </a:defRPr>
            </a:lvl9pPr>
          </a:lstStyle>
          <a:p/>
        </p:txBody>
      </p:sp>
      <p:sp>
        <p:nvSpPr>
          <p:cNvPr id="36" name="Google Shape;36;p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descripción">
  <p:cSld name="Título y descripción">
    <p:spTree>
      <p:nvGrpSpPr>
        <p:cNvPr id="90" name="Shape 90"/>
        <p:cNvGrpSpPr/>
        <p:nvPr/>
      </p:nvGrpSpPr>
      <p:grpSpPr>
        <a:xfrm>
          <a:off x="0" y="0"/>
          <a:ext cx="0" cy="0"/>
          <a:chOff x="0" y="0"/>
          <a:chExt cx="0" cy="0"/>
        </a:xfrm>
      </p:grpSpPr>
      <p:sp>
        <p:nvSpPr>
          <p:cNvPr id="91" name="Google Shape;91;p13"/>
          <p:cNvSpPr txBox="1"/>
          <p:nvPr>
            <p:ph type="title"/>
          </p:nvPr>
        </p:nvSpPr>
        <p:spPr>
          <a:xfrm>
            <a:off x="677335" y="609600"/>
            <a:ext cx="8596668" cy="3403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13"/>
          <p:cNvSpPr txBox="1"/>
          <p:nvPr>
            <p:ph idx="1" type="body"/>
          </p:nvPr>
        </p:nvSpPr>
        <p:spPr>
          <a:xfrm>
            <a:off x="677335" y="4470400"/>
            <a:ext cx="8596668" cy="1570962"/>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440"/>
              <a:buNone/>
              <a:defRPr sz="1800">
                <a:solidFill>
                  <a:srgbClr val="3F3F3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93" name="Google Shape;93;p1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1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1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ita con descripción">
  <p:cSld name="Cita con descripción">
    <p:spTree>
      <p:nvGrpSpPr>
        <p:cNvPr id="96" name="Shape 96"/>
        <p:cNvGrpSpPr/>
        <p:nvPr/>
      </p:nvGrpSpPr>
      <p:grpSpPr>
        <a:xfrm>
          <a:off x="0" y="0"/>
          <a:ext cx="0" cy="0"/>
          <a:chOff x="0" y="0"/>
          <a:chExt cx="0" cy="0"/>
        </a:xfrm>
      </p:grpSpPr>
      <p:sp>
        <p:nvSpPr>
          <p:cNvPr id="97" name="Google Shape;97;p14"/>
          <p:cNvSpPr txBox="1"/>
          <p:nvPr>
            <p:ph type="title"/>
          </p:nvPr>
        </p:nvSpPr>
        <p:spPr>
          <a:xfrm>
            <a:off x="931334" y="609600"/>
            <a:ext cx="8094134" cy="3022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14"/>
          <p:cNvSpPr txBox="1"/>
          <p:nvPr>
            <p:ph idx="1" type="body"/>
          </p:nvPr>
        </p:nvSpPr>
        <p:spPr>
          <a:xfrm>
            <a:off x="1366139" y="3632200"/>
            <a:ext cx="7224524" cy="38100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SzPts val="1280"/>
              <a:buFont typeface="Trebuchet MS"/>
              <a:buNone/>
              <a:defRPr sz="1600">
                <a:solidFill>
                  <a:srgbClr val="7F7F7F"/>
                </a:solidFill>
              </a:defRPr>
            </a:lvl1pPr>
            <a:lvl2pPr indent="-228600" lvl="1" marL="914400" algn="l">
              <a:lnSpc>
                <a:spcPct val="100000"/>
              </a:lnSpc>
              <a:spcBef>
                <a:spcPts val="1000"/>
              </a:spcBef>
              <a:spcAft>
                <a:spcPts val="0"/>
              </a:spcAft>
              <a:buSzPts val="1280"/>
              <a:buFont typeface="Trebuchet MS"/>
              <a:buNone/>
              <a:defRPr/>
            </a:lvl2pPr>
            <a:lvl3pPr indent="-228600" lvl="2" marL="1371600" algn="l">
              <a:lnSpc>
                <a:spcPct val="100000"/>
              </a:lnSpc>
              <a:spcBef>
                <a:spcPts val="1000"/>
              </a:spcBef>
              <a:spcAft>
                <a:spcPts val="0"/>
              </a:spcAft>
              <a:buSzPts val="1120"/>
              <a:buFont typeface="Trebuchet MS"/>
              <a:buNone/>
              <a:defRPr/>
            </a:lvl3pPr>
            <a:lvl4pPr indent="-228600" lvl="3" marL="1828800" algn="l">
              <a:lnSpc>
                <a:spcPct val="100000"/>
              </a:lnSpc>
              <a:spcBef>
                <a:spcPts val="1000"/>
              </a:spcBef>
              <a:spcAft>
                <a:spcPts val="0"/>
              </a:spcAft>
              <a:buSzPts val="960"/>
              <a:buFont typeface="Trebuchet MS"/>
              <a:buNone/>
              <a:defRPr/>
            </a:lvl4pPr>
            <a:lvl5pPr indent="-228600" lvl="4" marL="2286000" algn="l">
              <a:lnSpc>
                <a:spcPct val="100000"/>
              </a:lnSpc>
              <a:spcBef>
                <a:spcPts val="1000"/>
              </a:spcBef>
              <a:spcAft>
                <a:spcPts val="0"/>
              </a:spcAft>
              <a:buSzPts val="960"/>
              <a:buFont typeface="Trebuchet MS"/>
              <a:buNone/>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99" name="Google Shape;99;p14"/>
          <p:cNvSpPr txBox="1"/>
          <p:nvPr>
            <p:ph idx="2" type="body"/>
          </p:nvPr>
        </p:nvSpPr>
        <p:spPr>
          <a:xfrm>
            <a:off x="677335" y="4470400"/>
            <a:ext cx="8596668" cy="1570962"/>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440"/>
              <a:buNone/>
              <a:defRPr sz="1800">
                <a:solidFill>
                  <a:srgbClr val="3F3F3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100" name="Google Shape;100;p1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1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1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
        <p:nvSpPr>
          <p:cNvPr id="103" name="Google Shape;103;p14"/>
          <p:cNvSpPr txBox="1"/>
          <p:nvPr/>
        </p:nvSpPr>
        <p:spPr>
          <a:xfrm>
            <a:off x="541870" y="790378"/>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US" sz="8000" u="none" cap="none" strike="noStrike">
                <a:solidFill>
                  <a:srgbClr val="BFE47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04" name="Google Shape;104;p14"/>
          <p:cNvSpPr txBox="1"/>
          <p:nvPr/>
        </p:nvSpPr>
        <p:spPr>
          <a:xfrm>
            <a:off x="8893011" y="2886556"/>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US" sz="8000" u="none" cap="none" strike="noStrike">
                <a:solidFill>
                  <a:srgbClr val="BFE471"/>
                </a:solidFill>
                <a:latin typeface="Arial"/>
                <a:ea typeface="Arial"/>
                <a:cs typeface="Arial"/>
                <a:sym typeface="Arial"/>
              </a:rPr>
              <a:t>”</a:t>
            </a:r>
            <a:endParaRPr b="0" i="0" sz="1800" u="none" cap="none" strike="noStrike">
              <a:solidFill>
                <a:srgbClr val="BFE47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rjeta de nombre">
  <p:cSld name="Tarjeta de nombre">
    <p:spTree>
      <p:nvGrpSpPr>
        <p:cNvPr id="105" name="Shape 105"/>
        <p:cNvGrpSpPr/>
        <p:nvPr/>
      </p:nvGrpSpPr>
      <p:grpSpPr>
        <a:xfrm>
          <a:off x="0" y="0"/>
          <a:ext cx="0" cy="0"/>
          <a:chOff x="0" y="0"/>
          <a:chExt cx="0" cy="0"/>
        </a:xfrm>
      </p:grpSpPr>
      <p:sp>
        <p:nvSpPr>
          <p:cNvPr id="106" name="Google Shape;106;p15"/>
          <p:cNvSpPr txBox="1"/>
          <p:nvPr>
            <p:ph type="title"/>
          </p:nvPr>
        </p:nvSpPr>
        <p:spPr>
          <a:xfrm>
            <a:off x="677335" y="1931988"/>
            <a:ext cx="8596668" cy="259546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15"/>
          <p:cNvSpPr txBox="1"/>
          <p:nvPr>
            <p:ph idx="1"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440"/>
              <a:buNone/>
              <a:defRPr sz="1800">
                <a:solidFill>
                  <a:srgbClr val="3F3F3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108" name="Google Shape;108;p1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1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1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itar la tarjeta de nombre">
  <p:cSld name="Citar la tarjeta de nombre">
    <p:spTree>
      <p:nvGrpSpPr>
        <p:cNvPr id="111" name="Shape 111"/>
        <p:cNvGrpSpPr/>
        <p:nvPr/>
      </p:nvGrpSpPr>
      <p:grpSpPr>
        <a:xfrm>
          <a:off x="0" y="0"/>
          <a:ext cx="0" cy="0"/>
          <a:chOff x="0" y="0"/>
          <a:chExt cx="0" cy="0"/>
        </a:xfrm>
      </p:grpSpPr>
      <p:sp>
        <p:nvSpPr>
          <p:cNvPr id="112" name="Google Shape;112;p16"/>
          <p:cNvSpPr txBox="1"/>
          <p:nvPr>
            <p:ph type="title"/>
          </p:nvPr>
        </p:nvSpPr>
        <p:spPr>
          <a:xfrm>
            <a:off x="931334" y="609600"/>
            <a:ext cx="8094134" cy="3022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16"/>
          <p:cNvSpPr txBox="1"/>
          <p:nvPr>
            <p:ph idx="1" type="body"/>
          </p:nvPr>
        </p:nvSpPr>
        <p:spPr>
          <a:xfrm>
            <a:off x="677332" y="4013200"/>
            <a:ext cx="8596669" cy="514248"/>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Font typeface="Trebuchet MS"/>
              <a:buNone/>
              <a:defRPr sz="2400">
                <a:solidFill>
                  <a:srgbClr val="3F3F3F"/>
                </a:solidFill>
              </a:defRPr>
            </a:lvl1pPr>
            <a:lvl2pPr indent="-228600" lvl="1" marL="914400" algn="l">
              <a:lnSpc>
                <a:spcPct val="100000"/>
              </a:lnSpc>
              <a:spcBef>
                <a:spcPts val="1000"/>
              </a:spcBef>
              <a:spcAft>
                <a:spcPts val="0"/>
              </a:spcAft>
              <a:buSzPts val="1280"/>
              <a:buFont typeface="Trebuchet MS"/>
              <a:buNone/>
              <a:defRPr/>
            </a:lvl2pPr>
            <a:lvl3pPr indent="-228600" lvl="2" marL="1371600" algn="l">
              <a:lnSpc>
                <a:spcPct val="100000"/>
              </a:lnSpc>
              <a:spcBef>
                <a:spcPts val="1000"/>
              </a:spcBef>
              <a:spcAft>
                <a:spcPts val="0"/>
              </a:spcAft>
              <a:buSzPts val="1120"/>
              <a:buFont typeface="Trebuchet MS"/>
              <a:buNone/>
              <a:defRPr/>
            </a:lvl3pPr>
            <a:lvl4pPr indent="-228600" lvl="3" marL="1828800" algn="l">
              <a:lnSpc>
                <a:spcPct val="100000"/>
              </a:lnSpc>
              <a:spcBef>
                <a:spcPts val="1000"/>
              </a:spcBef>
              <a:spcAft>
                <a:spcPts val="0"/>
              </a:spcAft>
              <a:buSzPts val="960"/>
              <a:buFont typeface="Trebuchet MS"/>
              <a:buNone/>
              <a:defRPr/>
            </a:lvl4pPr>
            <a:lvl5pPr indent="-228600" lvl="4" marL="2286000" algn="l">
              <a:lnSpc>
                <a:spcPct val="100000"/>
              </a:lnSpc>
              <a:spcBef>
                <a:spcPts val="1000"/>
              </a:spcBef>
              <a:spcAft>
                <a:spcPts val="0"/>
              </a:spcAft>
              <a:buSzPts val="960"/>
              <a:buFont typeface="Trebuchet MS"/>
              <a:buNone/>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14" name="Google Shape;114;p16"/>
          <p:cNvSpPr txBox="1"/>
          <p:nvPr>
            <p:ph idx="2"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440"/>
              <a:buNone/>
              <a:defRPr sz="1800">
                <a:solidFill>
                  <a:srgbClr val="7F7F7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115" name="Google Shape;115;p1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1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1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
        <p:nvSpPr>
          <p:cNvPr id="118" name="Google Shape;118;p16"/>
          <p:cNvSpPr txBox="1"/>
          <p:nvPr/>
        </p:nvSpPr>
        <p:spPr>
          <a:xfrm>
            <a:off x="541870" y="790378"/>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US" sz="8000" u="none" cap="none" strike="noStrike">
                <a:solidFill>
                  <a:srgbClr val="BFE47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19" name="Google Shape;119;p16"/>
          <p:cNvSpPr txBox="1"/>
          <p:nvPr/>
        </p:nvSpPr>
        <p:spPr>
          <a:xfrm>
            <a:off x="8893011" y="2886556"/>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US" sz="8000" u="none" cap="none" strike="noStrike">
                <a:solidFill>
                  <a:srgbClr val="BFE47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dadero o falso">
  <p:cSld name="Verdadero o falso">
    <p:spTree>
      <p:nvGrpSpPr>
        <p:cNvPr id="120" name="Shape 120"/>
        <p:cNvGrpSpPr/>
        <p:nvPr/>
      </p:nvGrpSpPr>
      <p:grpSpPr>
        <a:xfrm>
          <a:off x="0" y="0"/>
          <a:ext cx="0" cy="0"/>
          <a:chOff x="0" y="0"/>
          <a:chExt cx="0" cy="0"/>
        </a:xfrm>
      </p:grpSpPr>
      <p:sp>
        <p:nvSpPr>
          <p:cNvPr id="121" name="Google Shape;121;p17"/>
          <p:cNvSpPr txBox="1"/>
          <p:nvPr>
            <p:ph type="title"/>
          </p:nvPr>
        </p:nvSpPr>
        <p:spPr>
          <a:xfrm>
            <a:off x="685799" y="609600"/>
            <a:ext cx="8588203" cy="3022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17"/>
          <p:cNvSpPr txBox="1"/>
          <p:nvPr>
            <p:ph idx="1" type="body"/>
          </p:nvPr>
        </p:nvSpPr>
        <p:spPr>
          <a:xfrm>
            <a:off x="677332" y="4013200"/>
            <a:ext cx="8596669" cy="514248"/>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Font typeface="Trebuchet MS"/>
              <a:buNone/>
              <a:defRPr sz="2400">
                <a:solidFill>
                  <a:schemeClr val="accent1"/>
                </a:solidFill>
              </a:defRPr>
            </a:lvl1pPr>
            <a:lvl2pPr indent="-228600" lvl="1" marL="914400" algn="l">
              <a:lnSpc>
                <a:spcPct val="100000"/>
              </a:lnSpc>
              <a:spcBef>
                <a:spcPts val="1000"/>
              </a:spcBef>
              <a:spcAft>
                <a:spcPts val="0"/>
              </a:spcAft>
              <a:buSzPts val="1280"/>
              <a:buFont typeface="Trebuchet MS"/>
              <a:buNone/>
              <a:defRPr/>
            </a:lvl2pPr>
            <a:lvl3pPr indent="-228600" lvl="2" marL="1371600" algn="l">
              <a:lnSpc>
                <a:spcPct val="100000"/>
              </a:lnSpc>
              <a:spcBef>
                <a:spcPts val="1000"/>
              </a:spcBef>
              <a:spcAft>
                <a:spcPts val="0"/>
              </a:spcAft>
              <a:buSzPts val="1120"/>
              <a:buFont typeface="Trebuchet MS"/>
              <a:buNone/>
              <a:defRPr/>
            </a:lvl3pPr>
            <a:lvl4pPr indent="-228600" lvl="3" marL="1828800" algn="l">
              <a:lnSpc>
                <a:spcPct val="100000"/>
              </a:lnSpc>
              <a:spcBef>
                <a:spcPts val="1000"/>
              </a:spcBef>
              <a:spcAft>
                <a:spcPts val="0"/>
              </a:spcAft>
              <a:buSzPts val="960"/>
              <a:buFont typeface="Trebuchet MS"/>
              <a:buNone/>
              <a:defRPr/>
            </a:lvl4pPr>
            <a:lvl5pPr indent="-228600" lvl="4" marL="2286000" algn="l">
              <a:lnSpc>
                <a:spcPct val="100000"/>
              </a:lnSpc>
              <a:spcBef>
                <a:spcPts val="1000"/>
              </a:spcBef>
              <a:spcAft>
                <a:spcPts val="0"/>
              </a:spcAft>
              <a:buSzPts val="960"/>
              <a:buFont typeface="Trebuchet MS"/>
              <a:buNone/>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23" name="Google Shape;123;p17"/>
          <p:cNvSpPr txBox="1"/>
          <p:nvPr>
            <p:ph idx="2"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440"/>
              <a:buNone/>
              <a:defRPr sz="1800">
                <a:solidFill>
                  <a:srgbClr val="7F7F7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124" name="Google Shape;124;p1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1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1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texto vertical" type="vertTx">
  <p:cSld name="VERTICAL_TEXT">
    <p:spTree>
      <p:nvGrpSpPr>
        <p:cNvPr id="127" name="Shape 127"/>
        <p:cNvGrpSpPr/>
        <p:nvPr/>
      </p:nvGrpSpPr>
      <p:grpSpPr>
        <a:xfrm>
          <a:off x="0" y="0"/>
          <a:ext cx="0" cy="0"/>
          <a:chOff x="0" y="0"/>
          <a:chExt cx="0" cy="0"/>
        </a:xfrm>
      </p:grpSpPr>
      <p:sp>
        <p:nvSpPr>
          <p:cNvPr id="128" name="Google Shape;128;p1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18"/>
          <p:cNvSpPr txBox="1"/>
          <p:nvPr>
            <p:ph idx="1" type="body"/>
          </p:nvPr>
        </p:nvSpPr>
        <p:spPr>
          <a:xfrm rot="5400000">
            <a:off x="3035282" y="-197358"/>
            <a:ext cx="3880773" cy="8596668"/>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30" name="Google Shape;130;p1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1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1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vertical y texto" type="vertTitleAndTx">
  <p:cSld name="VERTICAL_TITLE_AND_VERTICAL_TEXT">
    <p:spTree>
      <p:nvGrpSpPr>
        <p:cNvPr id="133" name="Shape 133"/>
        <p:cNvGrpSpPr/>
        <p:nvPr/>
      </p:nvGrpSpPr>
      <p:grpSpPr>
        <a:xfrm>
          <a:off x="0" y="0"/>
          <a:ext cx="0" cy="0"/>
          <a:chOff x="0" y="0"/>
          <a:chExt cx="0" cy="0"/>
        </a:xfrm>
      </p:grpSpPr>
      <p:sp>
        <p:nvSpPr>
          <p:cNvPr id="134" name="Google Shape;134;p19"/>
          <p:cNvSpPr txBox="1"/>
          <p:nvPr>
            <p:ph type="title"/>
          </p:nvPr>
        </p:nvSpPr>
        <p:spPr>
          <a:xfrm rot="5400000">
            <a:off x="5994319" y="2582953"/>
            <a:ext cx="5251451" cy="130474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19"/>
          <p:cNvSpPr txBox="1"/>
          <p:nvPr>
            <p:ph idx="1" type="body"/>
          </p:nvPr>
        </p:nvSpPr>
        <p:spPr>
          <a:xfrm rot="5400000">
            <a:off x="1581685" y="-294750"/>
            <a:ext cx="5251450" cy="7060150"/>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36" name="Google Shape;136;p1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p1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1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type="obj">
  <p:cSld name="OBJECT">
    <p:spTree>
      <p:nvGrpSpPr>
        <p:cNvPr id="39" name="Shape 39"/>
        <p:cNvGrpSpPr/>
        <p:nvPr/>
      </p:nvGrpSpPr>
      <p:grpSpPr>
        <a:xfrm>
          <a:off x="0" y="0"/>
          <a:ext cx="0" cy="0"/>
          <a:chOff x="0" y="0"/>
          <a:chExt cx="0" cy="0"/>
        </a:xfrm>
      </p:grpSpPr>
      <p:sp>
        <p:nvSpPr>
          <p:cNvPr id="40" name="Google Shape;40;p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3600"/>
              <a:buFont typeface="Trebuchet MS"/>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5"/>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42" name="Google Shape;42;p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abezado de sección" type="secHead">
  <p:cSld name="SECTION_HEADER">
    <p:spTree>
      <p:nvGrpSpPr>
        <p:cNvPr id="45" name="Shape 45"/>
        <p:cNvGrpSpPr/>
        <p:nvPr/>
      </p:nvGrpSpPr>
      <p:grpSpPr>
        <a:xfrm>
          <a:off x="0" y="0"/>
          <a:ext cx="0" cy="0"/>
          <a:chOff x="0" y="0"/>
          <a:chExt cx="0" cy="0"/>
        </a:xfrm>
      </p:grpSpPr>
      <p:sp>
        <p:nvSpPr>
          <p:cNvPr id="46" name="Google Shape;46;p6"/>
          <p:cNvSpPr txBox="1"/>
          <p:nvPr>
            <p:ph type="title"/>
          </p:nvPr>
        </p:nvSpPr>
        <p:spPr>
          <a:xfrm>
            <a:off x="677335" y="2700867"/>
            <a:ext cx="8596668" cy="1826581"/>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4000"/>
              <a:buFont typeface="Trebuchet MS"/>
              <a:buNone/>
              <a:defRPr b="0"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6"/>
          <p:cNvSpPr txBox="1"/>
          <p:nvPr>
            <p:ph idx="1" type="body"/>
          </p:nvPr>
        </p:nvSpPr>
        <p:spPr>
          <a:xfrm>
            <a:off x="677335" y="4527448"/>
            <a:ext cx="8596668" cy="8604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600"/>
              <a:buNone/>
              <a:defRPr sz="2000">
                <a:solidFill>
                  <a:srgbClr val="7F7F7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48" name="Google Shape;48;p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s objetos" type="twoObj">
  <p:cSld name="TWO_OBJECTS">
    <p:spTree>
      <p:nvGrpSpPr>
        <p:cNvPr id="51" name="Shape 51"/>
        <p:cNvGrpSpPr/>
        <p:nvPr/>
      </p:nvGrpSpPr>
      <p:grpSpPr>
        <a:xfrm>
          <a:off x="0" y="0"/>
          <a:ext cx="0" cy="0"/>
          <a:chOff x="0" y="0"/>
          <a:chExt cx="0" cy="0"/>
        </a:xfrm>
      </p:grpSpPr>
      <p:sp>
        <p:nvSpPr>
          <p:cNvPr id="52" name="Google Shape;52;p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7"/>
          <p:cNvSpPr txBox="1"/>
          <p:nvPr>
            <p:ph idx="1" type="body"/>
          </p:nvPr>
        </p:nvSpPr>
        <p:spPr>
          <a:xfrm>
            <a:off x="677334" y="2160589"/>
            <a:ext cx="4184035" cy="3880772"/>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54" name="Google Shape;54;p7"/>
          <p:cNvSpPr txBox="1"/>
          <p:nvPr>
            <p:ph idx="2" type="body"/>
          </p:nvPr>
        </p:nvSpPr>
        <p:spPr>
          <a:xfrm>
            <a:off x="5089970" y="2160589"/>
            <a:ext cx="4184034" cy="3880773"/>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55" name="Google Shape;55;p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ción" type="twoTxTwoObj">
  <p:cSld name="TWO_OBJECTS_WITH_TEXT">
    <p:spTree>
      <p:nvGrpSpPr>
        <p:cNvPr id="58" name="Shape 58"/>
        <p:cNvGrpSpPr/>
        <p:nvPr/>
      </p:nvGrpSpPr>
      <p:grpSpPr>
        <a:xfrm>
          <a:off x="0" y="0"/>
          <a:ext cx="0" cy="0"/>
          <a:chOff x="0" y="0"/>
          <a:chExt cx="0" cy="0"/>
        </a:xfrm>
      </p:grpSpPr>
      <p:sp>
        <p:nvSpPr>
          <p:cNvPr id="59" name="Google Shape;59;p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3600"/>
              <a:buFont typeface="Trebuchet M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8"/>
          <p:cNvSpPr txBox="1"/>
          <p:nvPr>
            <p:ph idx="1" type="body"/>
          </p:nvPr>
        </p:nvSpPr>
        <p:spPr>
          <a:xfrm>
            <a:off x="675745" y="2160983"/>
            <a:ext cx="4185623"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61" name="Google Shape;61;p8"/>
          <p:cNvSpPr txBox="1"/>
          <p:nvPr>
            <p:ph idx="2" type="body"/>
          </p:nvPr>
        </p:nvSpPr>
        <p:spPr>
          <a:xfrm>
            <a:off x="675745" y="2737245"/>
            <a:ext cx="4185623" cy="3304117"/>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62" name="Google Shape;62;p8"/>
          <p:cNvSpPr txBox="1"/>
          <p:nvPr>
            <p:ph idx="3" type="body"/>
          </p:nvPr>
        </p:nvSpPr>
        <p:spPr>
          <a:xfrm>
            <a:off x="5088383" y="2160983"/>
            <a:ext cx="4185618"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63" name="Google Shape;63;p8"/>
          <p:cNvSpPr txBox="1"/>
          <p:nvPr>
            <p:ph idx="4" type="body"/>
          </p:nvPr>
        </p:nvSpPr>
        <p:spPr>
          <a:xfrm>
            <a:off x="5088384" y="2737245"/>
            <a:ext cx="4185617" cy="3304117"/>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64" name="Google Shape;64;p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olo el título" type="titleOnly">
  <p:cSld name="TITLE_ONLY">
    <p:spTree>
      <p:nvGrpSpPr>
        <p:cNvPr id="67" name="Shape 67"/>
        <p:cNvGrpSpPr/>
        <p:nvPr/>
      </p:nvGrpSpPr>
      <p:grpSpPr>
        <a:xfrm>
          <a:off x="0" y="0"/>
          <a:ext cx="0" cy="0"/>
          <a:chOff x="0" y="0"/>
          <a:chExt cx="0" cy="0"/>
        </a:xfrm>
      </p:grpSpPr>
      <p:sp>
        <p:nvSpPr>
          <p:cNvPr id="68" name="Google Shape;68;p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type="blank">
  <p:cSld name="BLANK">
    <p:spTree>
      <p:nvGrpSpPr>
        <p:cNvPr id="72" name="Shape 72"/>
        <p:cNvGrpSpPr/>
        <p:nvPr/>
      </p:nvGrpSpPr>
      <p:grpSpPr>
        <a:xfrm>
          <a:off x="0" y="0"/>
          <a:ext cx="0" cy="0"/>
          <a:chOff x="0" y="0"/>
          <a:chExt cx="0" cy="0"/>
        </a:xfrm>
      </p:grpSpPr>
      <p:sp>
        <p:nvSpPr>
          <p:cNvPr id="73" name="Google Shape;73;p1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1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ido con título" type="objTx">
  <p:cSld name="OBJECT_WITH_CAPTION_TEXT">
    <p:spTree>
      <p:nvGrpSpPr>
        <p:cNvPr id="76" name="Shape 76"/>
        <p:cNvGrpSpPr/>
        <p:nvPr/>
      </p:nvGrpSpPr>
      <p:grpSpPr>
        <a:xfrm>
          <a:off x="0" y="0"/>
          <a:ext cx="0" cy="0"/>
          <a:chOff x="0" y="0"/>
          <a:chExt cx="0" cy="0"/>
        </a:xfrm>
      </p:grpSpPr>
      <p:sp>
        <p:nvSpPr>
          <p:cNvPr id="77" name="Google Shape;77;p11"/>
          <p:cNvSpPr txBox="1"/>
          <p:nvPr>
            <p:ph type="title"/>
          </p:nvPr>
        </p:nvSpPr>
        <p:spPr>
          <a:xfrm>
            <a:off x="677334" y="1498604"/>
            <a:ext cx="3854528" cy="1278466"/>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2000"/>
              <a:buFont typeface="Trebuchet MS"/>
              <a:buNone/>
              <a:defRPr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1"/>
          <p:cNvSpPr txBox="1"/>
          <p:nvPr>
            <p:ph idx="1" type="body"/>
          </p:nvPr>
        </p:nvSpPr>
        <p:spPr>
          <a:xfrm>
            <a:off x="4760461" y="514924"/>
            <a:ext cx="4513541" cy="5526437"/>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79" name="Google Shape;79;p11"/>
          <p:cNvSpPr txBox="1"/>
          <p:nvPr>
            <p:ph idx="2" type="body"/>
          </p:nvPr>
        </p:nvSpPr>
        <p:spPr>
          <a:xfrm>
            <a:off x="677334" y="2777069"/>
            <a:ext cx="3854528" cy="258444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1120"/>
              <a:buNone/>
              <a:defRPr sz="1400"/>
            </a:lvl2pPr>
            <a:lvl3pPr indent="-228600" lvl="2" marL="1371600" algn="l">
              <a:lnSpc>
                <a:spcPct val="100000"/>
              </a:lnSpc>
              <a:spcBef>
                <a:spcPts val="1000"/>
              </a:spcBef>
              <a:spcAft>
                <a:spcPts val="0"/>
              </a:spcAft>
              <a:buSzPts val="960"/>
              <a:buNone/>
              <a:defRPr sz="1200"/>
            </a:lvl3pPr>
            <a:lvl4pPr indent="-228600" lvl="3" marL="1828800" algn="l">
              <a:lnSpc>
                <a:spcPct val="100000"/>
              </a:lnSpc>
              <a:spcBef>
                <a:spcPts val="1000"/>
              </a:spcBef>
              <a:spcAft>
                <a:spcPts val="0"/>
              </a:spcAft>
              <a:buSzPts val="800"/>
              <a:buNone/>
              <a:defRPr sz="1000"/>
            </a:lvl4pPr>
            <a:lvl5pPr indent="-228600" lvl="4" marL="2286000" algn="l">
              <a:lnSpc>
                <a:spcPct val="100000"/>
              </a:lnSpc>
              <a:spcBef>
                <a:spcPts val="1000"/>
              </a:spcBef>
              <a:spcAft>
                <a:spcPts val="0"/>
              </a:spcAft>
              <a:buSzPts val="800"/>
              <a:buNone/>
              <a:defRPr sz="1000"/>
            </a:lvl5pPr>
            <a:lvl6pPr indent="-228600" lvl="5" marL="2743200" algn="l">
              <a:lnSpc>
                <a:spcPct val="100000"/>
              </a:lnSpc>
              <a:spcBef>
                <a:spcPts val="1000"/>
              </a:spcBef>
              <a:spcAft>
                <a:spcPts val="0"/>
              </a:spcAft>
              <a:buSzPts val="800"/>
              <a:buNone/>
              <a:defRPr sz="1000"/>
            </a:lvl6pPr>
            <a:lvl7pPr indent="-228600" lvl="6" marL="3200400" algn="l">
              <a:lnSpc>
                <a:spcPct val="100000"/>
              </a:lnSpc>
              <a:spcBef>
                <a:spcPts val="1000"/>
              </a:spcBef>
              <a:spcAft>
                <a:spcPts val="0"/>
              </a:spcAft>
              <a:buSzPts val="800"/>
              <a:buNone/>
              <a:defRPr sz="1000"/>
            </a:lvl7pPr>
            <a:lvl8pPr indent="-228600" lvl="7" marL="3657600" algn="l">
              <a:lnSpc>
                <a:spcPct val="100000"/>
              </a:lnSpc>
              <a:spcBef>
                <a:spcPts val="1000"/>
              </a:spcBef>
              <a:spcAft>
                <a:spcPts val="0"/>
              </a:spcAft>
              <a:buSzPts val="800"/>
              <a:buNone/>
              <a:defRPr sz="1000"/>
            </a:lvl8pPr>
            <a:lvl9pPr indent="-228600" lvl="8" marL="4114800" algn="l">
              <a:lnSpc>
                <a:spcPct val="100000"/>
              </a:lnSpc>
              <a:spcBef>
                <a:spcPts val="1000"/>
              </a:spcBef>
              <a:spcAft>
                <a:spcPts val="0"/>
              </a:spcAft>
              <a:buSzPts val="800"/>
              <a:buNone/>
              <a:defRPr sz="1000"/>
            </a:lvl9pPr>
          </a:lstStyle>
          <a:p/>
        </p:txBody>
      </p:sp>
      <p:sp>
        <p:nvSpPr>
          <p:cNvPr id="80" name="Google Shape;80;p1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1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n con título" type="picTx">
  <p:cSld name="PICTURE_WITH_CAPTION_TEXT">
    <p:spTree>
      <p:nvGrpSpPr>
        <p:cNvPr id="83" name="Shape 83"/>
        <p:cNvGrpSpPr/>
        <p:nvPr/>
      </p:nvGrpSpPr>
      <p:grpSpPr>
        <a:xfrm>
          <a:off x="0" y="0"/>
          <a:ext cx="0" cy="0"/>
          <a:chOff x="0" y="0"/>
          <a:chExt cx="0" cy="0"/>
        </a:xfrm>
      </p:grpSpPr>
      <p:sp>
        <p:nvSpPr>
          <p:cNvPr id="84" name="Google Shape;84;p12"/>
          <p:cNvSpPr txBox="1"/>
          <p:nvPr>
            <p:ph type="title"/>
          </p:nvPr>
        </p:nvSpPr>
        <p:spPr>
          <a:xfrm>
            <a:off x="677334" y="4800600"/>
            <a:ext cx="8596667"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2400"/>
              <a:buFont typeface="Trebuchet MS"/>
              <a:buNone/>
              <a:defRPr b="0"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2"/>
          <p:cNvSpPr/>
          <p:nvPr>
            <p:ph idx="2" type="pic"/>
          </p:nvPr>
        </p:nvSpPr>
        <p:spPr>
          <a:xfrm>
            <a:off x="677334" y="609600"/>
            <a:ext cx="8596668" cy="3845718"/>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1pPr>
            <a:lvl2pPr lvl="1" marR="0" rtl="0" algn="l">
              <a:lnSpc>
                <a:spcPct val="100000"/>
              </a:lnSpc>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2pPr>
            <a:lvl3pPr lvl="2" marR="0" rtl="0" algn="l">
              <a:lnSpc>
                <a:spcPct val="100000"/>
              </a:lnSpc>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3pPr>
            <a:lvl4pPr lvl="3" marR="0" rtl="0" algn="l">
              <a:lnSpc>
                <a:spcPct val="100000"/>
              </a:lnSpc>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4pPr>
            <a:lvl5pPr lvl="4" marR="0" rtl="0" algn="l">
              <a:lnSpc>
                <a:spcPct val="100000"/>
              </a:lnSpc>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5pPr>
            <a:lvl6pPr lvl="5" marR="0" rtl="0" algn="l">
              <a:lnSpc>
                <a:spcPct val="100000"/>
              </a:lnSpc>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6pPr>
            <a:lvl7pPr lvl="6" marR="0" rtl="0" algn="l">
              <a:lnSpc>
                <a:spcPct val="100000"/>
              </a:lnSpc>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7pPr>
            <a:lvl8pPr lvl="7" marR="0" rtl="0" algn="l">
              <a:lnSpc>
                <a:spcPct val="100000"/>
              </a:lnSpc>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8pPr>
            <a:lvl9pPr lvl="8" marR="0" rtl="0" algn="l">
              <a:lnSpc>
                <a:spcPct val="100000"/>
              </a:lnSpc>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9pPr>
          </a:lstStyle>
          <a:p/>
        </p:txBody>
      </p:sp>
      <p:sp>
        <p:nvSpPr>
          <p:cNvPr id="86" name="Google Shape;86;p12"/>
          <p:cNvSpPr txBox="1"/>
          <p:nvPr>
            <p:ph idx="1" type="body"/>
          </p:nvPr>
        </p:nvSpPr>
        <p:spPr>
          <a:xfrm>
            <a:off x="677334" y="5367338"/>
            <a:ext cx="8596667" cy="67402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960"/>
              <a:buNone/>
              <a:defRPr sz="12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87" name="Google Shape;87;p1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1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1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grpSp>
        <p:nvGrpSpPr>
          <p:cNvPr id="6" name="Google Shape;6;p3"/>
          <p:cNvGrpSpPr/>
          <p:nvPr/>
        </p:nvGrpSpPr>
        <p:grpSpPr>
          <a:xfrm>
            <a:off x="0" y="-8467"/>
            <a:ext cx="12192000" cy="6866467"/>
            <a:chOff x="0" y="-8467"/>
            <a:chExt cx="12192000" cy="6866467"/>
          </a:xfrm>
        </p:grpSpPr>
        <p:cxnSp>
          <p:nvCxnSpPr>
            <p:cNvPr id="7" name="Google Shape;7;p3"/>
            <p:cNvCxnSpPr/>
            <p:nvPr/>
          </p:nvCxnSpPr>
          <p:spPr>
            <a:xfrm>
              <a:off x="9371012" y="0"/>
              <a:ext cx="1219200" cy="6858000"/>
            </a:xfrm>
            <a:prstGeom prst="straightConnector1">
              <a:avLst/>
            </a:prstGeom>
            <a:noFill/>
            <a:ln cap="flat" cmpd="sng" w="9525">
              <a:solidFill>
                <a:srgbClr val="BFBFBF"/>
              </a:solidFill>
              <a:prstDash val="solid"/>
              <a:round/>
              <a:headEnd len="sm" w="sm" type="none"/>
              <a:tailEnd len="sm" w="sm" type="none"/>
            </a:ln>
          </p:spPr>
        </p:cxnSp>
        <p:cxnSp>
          <p:nvCxnSpPr>
            <p:cNvPr id="8" name="Google Shape;8;p3"/>
            <p:cNvCxnSpPr/>
            <p:nvPr/>
          </p:nvCxnSpPr>
          <p:spPr>
            <a:xfrm flipH="1">
              <a:off x="7425267" y="3681413"/>
              <a:ext cx="4763558" cy="3176587"/>
            </a:xfrm>
            <a:prstGeom prst="straightConnector1">
              <a:avLst/>
            </a:prstGeom>
            <a:noFill/>
            <a:ln cap="flat" cmpd="sng" w="9525">
              <a:solidFill>
                <a:srgbClr val="D8D8D8"/>
              </a:solidFill>
              <a:prstDash val="solid"/>
              <a:round/>
              <a:headEnd len="sm" w="sm" type="none"/>
              <a:tailEnd len="sm" w="sm" type="none"/>
            </a:ln>
          </p:spPr>
        </p:cxnSp>
        <p:sp>
          <p:nvSpPr>
            <p:cNvPr id="9" name="Google Shape;9;p3"/>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411"/>
              </a:schemeClr>
            </a:solidFill>
            <a:ln>
              <a:noFill/>
            </a:ln>
          </p:spPr>
        </p:sp>
        <p:sp>
          <p:nvSpPr>
            <p:cNvPr id="10" name="Google Shape;10;p3"/>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1" name="Google Shape;11;p3"/>
            <p:cNvSpPr/>
            <p:nvPr/>
          </p:nvSpPr>
          <p:spPr>
            <a:xfrm>
              <a:off x="8932333" y="3048000"/>
              <a:ext cx="3259667" cy="3810000"/>
            </a:xfrm>
            <a:prstGeom prst="triangle">
              <a:avLst>
                <a:gd fmla="val 100000" name="adj"/>
              </a:avLst>
            </a:prstGeom>
            <a:solidFill>
              <a:schemeClr val="accent2">
                <a:alpha val="7137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3"/>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F7818">
                <a:alpha val="69411"/>
              </a:srgbClr>
            </a:solidFill>
            <a:ln>
              <a:noFill/>
            </a:ln>
          </p:spPr>
        </p:sp>
        <p:sp>
          <p:nvSpPr>
            <p:cNvPr id="13" name="Google Shape;13;p3"/>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BFE471">
                <a:alpha val="69411"/>
              </a:srgbClr>
            </a:solidFill>
            <a:ln>
              <a:noFill/>
            </a:ln>
          </p:spPr>
        </p:sp>
        <p:sp>
          <p:nvSpPr>
            <p:cNvPr id="14" name="Google Shape;14;p3"/>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4313"/>
              </a:schemeClr>
            </a:solidFill>
            <a:ln>
              <a:noFill/>
            </a:ln>
          </p:spPr>
        </p:sp>
        <p:sp>
          <p:nvSpPr>
            <p:cNvPr id="15" name="Google Shape;15;p3"/>
            <p:cNvSpPr/>
            <p:nvPr/>
          </p:nvSpPr>
          <p:spPr>
            <a:xfrm>
              <a:off x="10371666" y="3589867"/>
              <a:ext cx="1817159" cy="3268133"/>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3"/>
            <p:cNvSpPr/>
            <p:nvPr/>
          </p:nvSpPr>
          <p:spPr>
            <a:xfrm>
              <a:off x="0" y="4013200"/>
              <a:ext cx="448733" cy="2844800"/>
            </a:xfrm>
            <a:prstGeom prst="triangle">
              <a:avLst>
                <a:gd fmla="val 0" name="adj"/>
              </a:avLst>
            </a:prstGeom>
            <a:solidFill>
              <a:schemeClr val="accent1">
                <a:alpha val="8431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 name="Google Shape;17;p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chemeClr val="accent1"/>
              </a:buClr>
              <a:buSzPts val="3600"/>
              <a:buFont typeface="Trebuchet MS"/>
              <a:buNone/>
              <a:defRPr b="0" i="0" sz="3600" u="none" cap="none" strike="noStrike">
                <a:solidFill>
                  <a:schemeClr val="accen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18" name="Google Shape;18;p3"/>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lvl1pPr indent="-320040" lvl="0" marL="457200" marR="0" rtl="0" algn="l">
              <a:lnSpc>
                <a:spcPct val="100000"/>
              </a:lnSpc>
              <a:spcBef>
                <a:spcPts val="1000"/>
              </a:spcBef>
              <a:spcAft>
                <a:spcPts val="0"/>
              </a:spcAft>
              <a:buClr>
                <a:schemeClr val="accent1"/>
              </a:buClr>
              <a:buSzPts val="1440"/>
              <a:buFont typeface="Noto Sans Symbols"/>
              <a:buChar char="►"/>
              <a:defRPr b="0" i="0" sz="1800" u="none" cap="none" strike="noStrike">
                <a:solidFill>
                  <a:srgbClr val="3F3F3F"/>
                </a:solidFill>
                <a:latin typeface="Trebuchet MS"/>
                <a:ea typeface="Trebuchet MS"/>
                <a:cs typeface="Trebuchet MS"/>
                <a:sym typeface="Trebuchet MS"/>
              </a:defRPr>
            </a:lvl1pPr>
            <a:lvl2pPr indent="-309880" lvl="1" marL="914400" marR="0" rtl="0" algn="l">
              <a:lnSpc>
                <a:spcPct val="100000"/>
              </a:lnSpc>
              <a:spcBef>
                <a:spcPts val="1000"/>
              </a:spcBef>
              <a:spcAft>
                <a:spcPts val="0"/>
              </a:spcAft>
              <a:buClr>
                <a:schemeClr val="accent1"/>
              </a:buClr>
              <a:buSzPts val="1280"/>
              <a:buFont typeface="Noto Sans Symbols"/>
              <a:buChar char="►"/>
              <a:defRPr b="0" i="0" sz="1600" u="none" cap="none" strike="noStrike">
                <a:solidFill>
                  <a:srgbClr val="3F3F3F"/>
                </a:solidFill>
                <a:latin typeface="Trebuchet MS"/>
                <a:ea typeface="Trebuchet MS"/>
                <a:cs typeface="Trebuchet MS"/>
                <a:sym typeface="Trebuchet MS"/>
              </a:defRPr>
            </a:lvl2pPr>
            <a:lvl3pPr indent="-299719" lvl="2" marL="1371600" marR="0" rtl="0" algn="l">
              <a:lnSpc>
                <a:spcPct val="100000"/>
              </a:lnSpc>
              <a:spcBef>
                <a:spcPts val="1000"/>
              </a:spcBef>
              <a:spcAft>
                <a:spcPts val="0"/>
              </a:spcAft>
              <a:buClr>
                <a:schemeClr val="accent1"/>
              </a:buClr>
              <a:buSzPts val="1120"/>
              <a:buFont typeface="Noto Sans Symbols"/>
              <a:buChar char="►"/>
              <a:defRPr b="0" i="0" sz="1400" u="none" cap="none" strike="noStrike">
                <a:solidFill>
                  <a:srgbClr val="3F3F3F"/>
                </a:solidFill>
                <a:latin typeface="Trebuchet MS"/>
                <a:ea typeface="Trebuchet MS"/>
                <a:cs typeface="Trebuchet MS"/>
                <a:sym typeface="Trebuchet MS"/>
              </a:defRPr>
            </a:lvl3pPr>
            <a:lvl4pPr indent="-289560" lvl="3" marL="18288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4pPr>
            <a:lvl5pPr indent="-289560" lvl="4" marL="22860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5pPr>
            <a:lvl6pPr indent="-289560" lvl="5" marL="27432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6pPr>
            <a:lvl7pPr indent="-289560" lvl="6" marL="32004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7pPr>
            <a:lvl8pPr indent="-289559" lvl="7" marL="36576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8pPr>
            <a:lvl9pPr indent="-289559" lvl="8" marL="41148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19" name="Google Shape;19;p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900" u="none" cap="none" strike="noStrike">
                <a:solidFill>
                  <a:srgbClr val="888888"/>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9pPr>
          </a:lstStyle>
          <a:p/>
        </p:txBody>
      </p:sp>
      <p:sp>
        <p:nvSpPr>
          <p:cNvPr id="20" name="Google Shape;20;p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9pPr>
          </a:lstStyle>
          <a:p/>
        </p:txBody>
      </p:sp>
      <p:sp>
        <p:nvSpPr>
          <p:cNvPr id="21" name="Google Shape;21;p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1.png"/><Relationship Id="rId4" Type="http://schemas.openxmlformats.org/officeDocument/2006/relationships/image" Target="../media/image10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hyperlink" Target="https://developers.google.com/maps/documentation/ios-sdk/start" TargetMode="External"/><Relationship Id="rId4" Type="http://schemas.openxmlformats.org/officeDocument/2006/relationships/image" Target="../media/image1.png"/><Relationship Id="rId5" Type="http://schemas.openxmlformats.org/officeDocument/2006/relationships/image" Target="../media/image6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1.png"/><Relationship Id="rId4" Type="http://schemas.openxmlformats.org/officeDocument/2006/relationships/image" Target="../media/image6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1.png"/><Relationship Id="rId4" Type="http://schemas.openxmlformats.org/officeDocument/2006/relationships/image" Target="../media/image66.png"/><Relationship Id="rId5" Type="http://schemas.openxmlformats.org/officeDocument/2006/relationships/image" Target="../media/image69.png"/><Relationship Id="rId6" Type="http://schemas.openxmlformats.org/officeDocument/2006/relationships/image" Target="../media/image68.png"/><Relationship Id="rId7" Type="http://schemas.openxmlformats.org/officeDocument/2006/relationships/image" Target="../media/image6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8.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1.png"/><Relationship Id="rId4" Type="http://schemas.openxmlformats.org/officeDocument/2006/relationships/image" Target="../media/image8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1.png"/><Relationship Id="rId4" Type="http://schemas.openxmlformats.org/officeDocument/2006/relationships/image" Target="../media/image9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1.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1.png"/><Relationship Id="rId4" Type="http://schemas.openxmlformats.org/officeDocument/2006/relationships/image" Target="../media/image99.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1.png"/><Relationship Id="rId4" Type="http://schemas.openxmlformats.org/officeDocument/2006/relationships/image" Target="../media/image10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hyperlink" Target="https://appstoreconnect.apple.com/" TargetMode="External"/><Relationship Id="rId4" Type="http://schemas.openxmlformats.org/officeDocument/2006/relationships/image" Target="../media/image1.png"/><Relationship Id="rId5" Type="http://schemas.openxmlformats.org/officeDocument/2006/relationships/image" Target="../media/image10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5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1.png"/><Relationship Id="rId4" Type="http://schemas.openxmlformats.org/officeDocument/2006/relationships/image" Target="../media/image76.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hyperlink" Target="https://developer.apple.com/account/" TargetMode="External"/><Relationship Id="rId4" Type="http://schemas.openxmlformats.org/officeDocument/2006/relationships/image" Target="../media/image1.png"/><Relationship Id="rId5" Type="http://schemas.openxmlformats.org/officeDocument/2006/relationships/image" Target="../media/image81.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1.png"/><Relationship Id="rId4" Type="http://schemas.openxmlformats.org/officeDocument/2006/relationships/image" Target="../media/image78.png"/><Relationship Id="rId5" Type="http://schemas.openxmlformats.org/officeDocument/2006/relationships/image" Target="../media/image83.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1.png"/><Relationship Id="rId4" Type="http://schemas.openxmlformats.org/officeDocument/2006/relationships/image" Target="../media/image95.png"/><Relationship Id="rId5" Type="http://schemas.openxmlformats.org/officeDocument/2006/relationships/image" Target="../media/image94.png"/><Relationship Id="rId6" Type="http://schemas.openxmlformats.org/officeDocument/2006/relationships/image" Target="../media/image96.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1.png"/><Relationship Id="rId4" Type="http://schemas.openxmlformats.org/officeDocument/2006/relationships/image" Target="../media/image8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1.png"/><Relationship Id="rId4" Type="http://schemas.openxmlformats.org/officeDocument/2006/relationships/image" Target="../media/image84.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1.png"/><Relationship Id="rId4" Type="http://schemas.openxmlformats.org/officeDocument/2006/relationships/image" Target="../media/image84.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9.png"/><Relationship Id="rId5"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1" Type="http://schemas.openxmlformats.org/officeDocument/2006/relationships/hyperlink" Target="https://es.wikipedia.org/wiki/IPad" TargetMode="External"/><Relationship Id="rId10" Type="http://schemas.openxmlformats.org/officeDocument/2006/relationships/hyperlink" Target="https://es.wikipedia.org/wiki/IPod_Touch" TargetMode="External"/><Relationship Id="rId13" Type="http://schemas.openxmlformats.org/officeDocument/2006/relationships/hyperlink" Target="https://es.wikipedia.org/wiki/Formato_de_compresi%C3%B3n_ZIP" TargetMode="External"/><Relationship Id="rId12" Type="http://schemas.openxmlformats.org/officeDocument/2006/relationships/hyperlink" Target="https://es.wikipedia.org/wiki/RAR" TargetMode="External"/><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es.wikipedia.org/wiki/Sistema_operativo" TargetMode="External"/><Relationship Id="rId4" Type="http://schemas.openxmlformats.org/officeDocument/2006/relationships/hyperlink" Target="https://es.wikipedia.org/wiki/Apple_Inc." TargetMode="External"/><Relationship Id="rId9" Type="http://schemas.openxmlformats.org/officeDocument/2006/relationships/hyperlink" Target="https://es.wikipedia.org/wiki/IPhone" TargetMode="External"/><Relationship Id="rId15" Type="http://schemas.openxmlformats.org/officeDocument/2006/relationships/hyperlink" Target="https://es.wikipedia.org/wiki/Steve_Jobs" TargetMode="External"/><Relationship Id="rId14" Type="http://schemas.openxmlformats.org/officeDocument/2006/relationships/hyperlink" Target="https://es.wikipedia.org/wiki/IOS_(sistema_operativo)" TargetMode="External"/><Relationship Id="rId17" Type="http://schemas.openxmlformats.org/officeDocument/2006/relationships/image" Target="../media/image1.png"/><Relationship Id="rId16" Type="http://schemas.openxmlformats.org/officeDocument/2006/relationships/hyperlink" Target="https://es.wikipedia.org/wiki/Jailbreak_(iOS)" TargetMode="External"/><Relationship Id="rId5" Type="http://schemas.openxmlformats.org/officeDocument/2006/relationships/hyperlink" Target="https://es.wikipedia.org/wiki/IPhone" TargetMode="External"/><Relationship Id="rId6" Type="http://schemas.openxmlformats.org/officeDocument/2006/relationships/hyperlink" Target="https://es.wikipedia.org/wiki/IPod_touch" TargetMode="External"/><Relationship Id="rId7" Type="http://schemas.openxmlformats.org/officeDocument/2006/relationships/hyperlink" Target="https://es.wikipedia.org/wiki/IPad" TargetMode="External"/><Relationship Id="rId8" Type="http://schemas.openxmlformats.org/officeDocument/2006/relationships/hyperlink" Target="https://es.wikipedia.org/wiki/Apple" TargetMode="External"/></Relationships>
</file>

<file path=ppt/slides/_rels/slide19.xml.rels><?xml version="1.0" encoding="UTF-8" standalone="yes"?><Relationships xmlns="http://schemas.openxmlformats.org/package/2006/relationships"><Relationship Id="rId20" Type="http://schemas.openxmlformats.org/officeDocument/2006/relationships/hyperlink" Target="https://es.wikipedia.org/wiki/Swift_(lenguaje_de_programaci%C3%B3n)#cite_note-tnw-7" TargetMode="External"/><Relationship Id="rId11" Type="http://schemas.openxmlformats.org/officeDocument/2006/relationships/hyperlink" Target="https://es.wikipedia.org/wiki/1992" TargetMode="External"/><Relationship Id="rId22" Type="http://schemas.openxmlformats.org/officeDocument/2006/relationships/hyperlink" Target="https://es.wikipedia.org/wiki/Cocoa_Touch" TargetMode="External"/><Relationship Id="rId10" Type="http://schemas.openxmlformats.org/officeDocument/2006/relationships/hyperlink" Target="https://es.wikipedia.org/wiki/NEXTSTEP" TargetMode="External"/><Relationship Id="rId21" Type="http://schemas.openxmlformats.org/officeDocument/2006/relationships/hyperlink" Target="https://es.wikipedia.org/wiki/Cocoa_(inform%C3%A1tica)" TargetMode="External"/><Relationship Id="rId13" Type="http://schemas.openxmlformats.org/officeDocument/2006/relationships/hyperlink" Target="https://es.wikipedia.org/wiki/Compilador" TargetMode="External"/><Relationship Id="rId24" Type="http://schemas.openxmlformats.org/officeDocument/2006/relationships/image" Target="../media/image1.png"/><Relationship Id="rId12" Type="http://schemas.openxmlformats.org/officeDocument/2006/relationships/hyperlink" Target="https://es.wikipedia.org/wiki/GNU_General_Public_License" TargetMode="External"/><Relationship Id="rId23" Type="http://schemas.openxmlformats.org/officeDocument/2006/relationships/hyperlink" Target="https://es.wikipedia.org/wiki/Objective-C" TargetMode="External"/><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es.wikipedia.org/wiki/Lenguaje_de_programaci%C3%B3n" TargetMode="External"/><Relationship Id="rId4" Type="http://schemas.openxmlformats.org/officeDocument/2006/relationships/hyperlink" Target="https://es.wikipedia.org/wiki/Programaci%C3%B3n_orientada_a_objetos" TargetMode="External"/><Relationship Id="rId9" Type="http://schemas.openxmlformats.org/officeDocument/2006/relationships/hyperlink" Target="https://es.wikipedia.org/wiki/Lenguaje_de_programaci%C3%B3n" TargetMode="External"/><Relationship Id="rId15" Type="http://schemas.openxmlformats.org/officeDocument/2006/relationships/hyperlink" Target="https://es.wikipedia.org/wiki/Mac_OS_X" TargetMode="External"/><Relationship Id="rId14" Type="http://schemas.openxmlformats.org/officeDocument/2006/relationships/hyperlink" Target="https://es.wikipedia.org/wiki/GCC" TargetMode="External"/><Relationship Id="rId17" Type="http://schemas.openxmlformats.org/officeDocument/2006/relationships/hyperlink" Target="https://es.wikipedia.org/wiki/GNUstep" TargetMode="External"/><Relationship Id="rId16" Type="http://schemas.openxmlformats.org/officeDocument/2006/relationships/hyperlink" Target="https://es.wikipedia.org/wiki/IOS_(sistema_operativo)" TargetMode="External"/><Relationship Id="rId5" Type="http://schemas.openxmlformats.org/officeDocument/2006/relationships/hyperlink" Target="https://es.wikipedia.org/wiki/Lenguaje_de_programaci%C3%B3n_C" TargetMode="External"/><Relationship Id="rId19" Type="http://schemas.openxmlformats.org/officeDocument/2006/relationships/hyperlink" Target="https://es.wikipedia.org/wiki/WWDC" TargetMode="External"/><Relationship Id="rId6" Type="http://schemas.openxmlformats.org/officeDocument/2006/relationships/hyperlink" Target="https://es.wikipedia.org/wiki/Smalltalk" TargetMode="External"/><Relationship Id="rId18" Type="http://schemas.openxmlformats.org/officeDocument/2006/relationships/hyperlink" Target="https://es.wikipedia.org/wiki/Apple" TargetMode="External"/><Relationship Id="rId7" Type="http://schemas.openxmlformats.org/officeDocument/2006/relationships/hyperlink" Target="https://es.wikipedia.org/wiki/1980" TargetMode="External"/><Relationship Id="rId8" Type="http://schemas.openxmlformats.org/officeDocument/2006/relationships/hyperlink" Target="https://es.wikipedia.org/wiki/1988"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17.png"/><Relationship Id="rId5" Type="http://schemas.openxmlformats.org/officeDocument/2006/relationships/image" Target="../media/image24.png"/><Relationship Id="rId6" Type="http://schemas.openxmlformats.org/officeDocument/2006/relationships/image" Target="../media/image6.png"/><Relationship Id="rId7" Type="http://schemas.openxmlformats.org/officeDocument/2006/relationships/image" Target="../media/image14.png"/><Relationship Id="rId8"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15.png"/><Relationship Id="rId5"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pn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pn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png"/><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png"/><Relationship Id="rId4" Type="http://schemas.openxmlformats.org/officeDocument/2006/relationships/image" Target="../media/image21.png"/><Relationship Id="rId5" Type="http://schemas.openxmlformats.org/officeDocument/2006/relationships/image" Target="../media/image52.png"/><Relationship Id="rId6" Type="http://schemas.openxmlformats.org/officeDocument/2006/relationships/image" Target="../media/image1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png"/><Relationship Id="rId4" Type="http://schemas.openxmlformats.org/officeDocument/2006/relationships/image" Target="../media/image31.png"/><Relationship Id="rId5"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png"/><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png"/><Relationship Id="rId4" Type="http://schemas.openxmlformats.org/officeDocument/2006/relationships/image" Target="../media/image50.png"/><Relationship Id="rId5"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png"/><Relationship Id="rId4" Type="http://schemas.openxmlformats.org/officeDocument/2006/relationships/image" Target="../media/image28.png"/><Relationship Id="rId5" Type="http://schemas.openxmlformats.org/officeDocument/2006/relationships/image" Target="../media/image7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png"/><Relationship Id="rId4" Type="http://schemas.openxmlformats.org/officeDocument/2006/relationships/image" Target="../media/image47.png"/><Relationship Id="rId5"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png"/><Relationship Id="rId4" Type="http://schemas.openxmlformats.org/officeDocument/2006/relationships/image" Target="../media/image62.png"/><Relationship Id="rId5" Type="http://schemas.openxmlformats.org/officeDocument/2006/relationships/image" Target="../media/image29.png"/><Relationship Id="rId6"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png"/><Relationship Id="rId4" Type="http://schemas.openxmlformats.org/officeDocument/2006/relationships/image" Target="../media/image37.png"/><Relationship Id="rId5" Type="http://schemas.openxmlformats.org/officeDocument/2006/relationships/image" Target="../media/image3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png"/><Relationship Id="rId4" Type="http://schemas.openxmlformats.org/officeDocument/2006/relationships/image" Target="../media/image7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png"/><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png"/><Relationship Id="rId4" Type="http://schemas.openxmlformats.org/officeDocument/2006/relationships/image" Target="../media/image9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png"/><Relationship Id="rId4" Type="http://schemas.openxmlformats.org/officeDocument/2006/relationships/image" Target="../media/image8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png"/><Relationship Id="rId4" Type="http://schemas.openxmlformats.org/officeDocument/2006/relationships/image" Target="../media/image4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png"/><Relationship Id="rId4" Type="http://schemas.openxmlformats.org/officeDocument/2006/relationships/image" Target="../media/image4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png"/><Relationship Id="rId4" Type="http://schemas.openxmlformats.org/officeDocument/2006/relationships/image" Target="../media/image4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png"/><Relationship Id="rId4" Type="http://schemas.openxmlformats.org/officeDocument/2006/relationships/image" Target="../media/image38.png"/><Relationship Id="rId5" Type="http://schemas.openxmlformats.org/officeDocument/2006/relationships/image" Target="../media/image5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1.png"/><Relationship Id="rId4" Type="http://schemas.openxmlformats.org/officeDocument/2006/relationships/image" Target="../media/image45.png"/><Relationship Id="rId5" Type="http://schemas.openxmlformats.org/officeDocument/2006/relationships/image" Target="../media/image4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1.png"/><Relationship Id="rId4" Type="http://schemas.openxmlformats.org/officeDocument/2006/relationships/image" Target="../media/image38.png"/><Relationship Id="rId5" Type="http://schemas.openxmlformats.org/officeDocument/2006/relationships/image" Target="../media/image8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1.png"/><Relationship Id="rId4" Type="http://schemas.openxmlformats.org/officeDocument/2006/relationships/image" Target="../media/image80.png"/><Relationship Id="rId5" Type="http://schemas.openxmlformats.org/officeDocument/2006/relationships/image" Target="../media/image6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1.png"/><Relationship Id="rId4" Type="http://schemas.openxmlformats.org/officeDocument/2006/relationships/image" Target="../media/image63.png"/><Relationship Id="rId5" Type="http://schemas.openxmlformats.org/officeDocument/2006/relationships/image" Target="../media/image8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png"/><Relationship Id="rId4" Type="http://schemas.openxmlformats.org/officeDocument/2006/relationships/image" Target="../media/image49.png"/><Relationship Id="rId5" Type="http://schemas.openxmlformats.org/officeDocument/2006/relationships/image" Target="../media/image55.png"/><Relationship Id="rId6" Type="http://schemas.openxmlformats.org/officeDocument/2006/relationships/image" Target="../media/image5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hyperlink" Target="https://developer.apple.com/documentation/foundation/nsnotification" TargetMode="External"/><Relationship Id="rId4" Type="http://schemas.openxmlformats.org/officeDocument/2006/relationships/hyperlink" Target="https://developer.apple.com/documentation/foundation/notificationcenter/1415360-addobserver" TargetMode="External"/><Relationship Id="rId5" Type="http://schemas.openxmlformats.org/officeDocument/2006/relationships/hyperlink" Target="https://developer.apple.com/documentation/foundation/notificationcenter/1411723-addobserver" TargetMode="External"/><Relationship Id="rId6" Type="http://schemas.openxmlformats.org/officeDocument/2006/relationships/image" Target="../media/image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1.png"/><Relationship Id="rId4" Type="http://schemas.openxmlformats.org/officeDocument/2006/relationships/image" Target="../media/image7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1.png"/><Relationship Id="rId4" Type="http://schemas.openxmlformats.org/officeDocument/2006/relationships/image" Target="../media/image6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1.png"/><Relationship Id="rId4" Type="http://schemas.openxmlformats.org/officeDocument/2006/relationships/image" Target="../media/image8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1.png"/><Relationship Id="rId4" Type="http://schemas.openxmlformats.org/officeDocument/2006/relationships/image" Target="../media/image9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1.png"/><Relationship Id="rId4" Type="http://schemas.openxmlformats.org/officeDocument/2006/relationships/image" Target="../media/image9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1.png"/><Relationship Id="rId4" Type="http://schemas.openxmlformats.org/officeDocument/2006/relationships/image" Target="../media/image7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1.png"/><Relationship Id="rId4" Type="http://schemas.openxmlformats.org/officeDocument/2006/relationships/image" Target="../media/image9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png"/><Relationship Id="rId4" Type="http://schemas.openxmlformats.org/officeDocument/2006/relationships/image" Target="../media/image5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1.png"/><Relationship Id="rId4" Type="http://schemas.openxmlformats.org/officeDocument/2006/relationships/image" Target="../media/image57.png"/><Relationship Id="rId5" Type="http://schemas.openxmlformats.org/officeDocument/2006/relationships/image" Target="../media/image8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1.png"/><Relationship Id="rId4" Type="http://schemas.openxmlformats.org/officeDocument/2006/relationships/image" Target="../media/image6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hyperlink" Target="https://github.com/Alamofire/Alamofire#installation" TargetMode="External"/><Relationship Id="rId4" Type="http://schemas.openxmlformats.org/officeDocument/2006/relationships/image" Target="../media/image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1.png"/><Relationship Id="rId4" Type="http://schemas.openxmlformats.org/officeDocument/2006/relationships/image" Target="../media/image70.png"/><Relationship Id="rId5" Type="http://schemas.openxmlformats.org/officeDocument/2006/relationships/image" Target="../media/image74.png"/><Relationship Id="rId6" Type="http://schemas.openxmlformats.org/officeDocument/2006/relationships/image" Target="../media/image7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1.png"/><Relationship Id="rId4" Type="http://schemas.openxmlformats.org/officeDocument/2006/relationships/image" Target="../media/image7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1.png"/><Relationship Id="rId4" Type="http://schemas.openxmlformats.org/officeDocument/2006/relationships/image" Target="../media/image9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1"/>
          <p:cNvSpPr txBox="1"/>
          <p:nvPr>
            <p:ph type="ctrTitle"/>
          </p:nvPr>
        </p:nvSpPr>
        <p:spPr>
          <a:xfrm>
            <a:off x="1507067" y="2404534"/>
            <a:ext cx="7766936" cy="1646302"/>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accent1"/>
              </a:buClr>
              <a:buSzPts val="5400"/>
              <a:buFont typeface="Trebuchet MS"/>
              <a:buNone/>
            </a:pPr>
            <a:r>
              <a:rPr lang="en-US"/>
              <a:t>Desarrollo móvil iOS</a:t>
            </a:r>
            <a:endParaRPr/>
          </a:p>
        </p:txBody>
      </p:sp>
      <p:sp>
        <p:nvSpPr>
          <p:cNvPr id="144" name="Google Shape;144;p1"/>
          <p:cNvSpPr txBox="1"/>
          <p:nvPr>
            <p:ph idx="1" type="subTitle"/>
          </p:nvPr>
        </p:nvSpPr>
        <p:spPr>
          <a:xfrm>
            <a:off x="1507067" y="4050833"/>
            <a:ext cx="7766936" cy="1096899"/>
          </a:xfrm>
          <a:prstGeom prst="rect">
            <a:avLst/>
          </a:prstGeom>
          <a:noFill/>
          <a:ln>
            <a:noFill/>
          </a:ln>
        </p:spPr>
        <p:txBody>
          <a:bodyPr anchorCtr="0" anchor="t" bIns="45700" lIns="91425" spcFirstLastPara="1" rIns="91425" wrap="square" tIns="45700">
            <a:normAutofit/>
          </a:bodyPr>
          <a:lstStyle/>
          <a:p>
            <a:pPr indent="0" lvl="0" marL="0" rtl="0" algn="r">
              <a:lnSpc>
                <a:spcPct val="100000"/>
              </a:lnSpc>
              <a:spcBef>
                <a:spcPts val="0"/>
              </a:spcBef>
              <a:spcAft>
                <a:spcPts val="0"/>
              </a:spcAft>
              <a:buSzPts val="1440"/>
              <a:buNone/>
            </a:pPr>
            <a:r>
              <a:rPr lang="en-US"/>
              <a:t>Usando Swift</a:t>
            </a:r>
            <a:endParaRPr/>
          </a:p>
        </p:txBody>
      </p:sp>
      <p:pic>
        <p:nvPicPr>
          <p:cNvPr id="145" name="Google Shape;145;p1"/>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g601424fe3e_0_204"/>
          <p:cNvSpPr txBox="1"/>
          <p:nvPr>
            <p:ph type="title"/>
          </p:nvPr>
        </p:nvSpPr>
        <p:spPr>
          <a:xfrm>
            <a:off x="698193" y="1810093"/>
            <a:ext cx="8596800" cy="109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DEFINICIÓN</a:t>
            </a:r>
            <a:endParaRPr/>
          </a:p>
        </p:txBody>
      </p:sp>
      <p:sp>
        <p:nvSpPr>
          <p:cNvPr id="207" name="Google Shape;207;g601424fe3e_0_204"/>
          <p:cNvSpPr txBox="1"/>
          <p:nvPr>
            <p:ph idx="1" type="body"/>
          </p:nvPr>
        </p:nvSpPr>
        <p:spPr>
          <a:xfrm>
            <a:off x="995100" y="2652025"/>
            <a:ext cx="8206800" cy="3939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solidFill>
                  <a:srgbClr val="000000"/>
                </a:solidFill>
                <a:highlight>
                  <a:srgbClr val="FFFFFF"/>
                </a:highlight>
              </a:rPr>
              <a:t>Xcode es el entorno de desarrollo integrado (IDE, en sus siglas en inglés) de Apple Inc. y se suministra gratuitamente junto con Mac OS X. Xcode trabaja conjuntamente con Interface Builder, una herencia de NeXT, una herramienta gráfica para la creación de interfaces de usuario.</a:t>
            </a:r>
            <a:endParaRPr>
              <a:solidFill>
                <a:srgbClr val="000000"/>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a:solidFill>
                <a:srgbClr val="000000"/>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US">
                <a:solidFill>
                  <a:srgbClr val="000000"/>
                </a:solidFill>
                <a:highlight>
                  <a:srgbClr val="FFFFFF"/>
                </a:highlight>
              </a:rPr>
              <a:t>Xcode incluye la colección de compiladores del proyecto GNU (GCC), y puede compilar código C, C++, Swift, Objective-C, Objective-C++, Java y AppleScript mediante una amplia gama de modelos de programación, incluyendo, pero no limitado a Cocoa, Carbón y Java. Otras compañías han añadido soporte para GNU Pascal,1 Free Pascal,2 Ada y Perl.3</a:t>
            </a:r>
            <a:endParaRPr>
              <a:solidFill>
                <a:srgbClr val="000000"/>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a:solidFill>
                <a:srgbClr val="000000"/>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US">
                <a:solidFill>
                  <a:srgbClr val="000000"/>
                </a:solidFill>
                <a:highlight>
                  <a:srgbClr val="FFFFFF"/>
                </a:highlight>
              </a:rPr>
              <a:t>Para desarrollar en iOS se debe tener un MAC de preferencia con el </a:t>
            </a:r>
            <a:r>
              <a:rPr lang="en-US">
                <a:solidFill>
                  <a:srgbClr val="000000"/>
                </a:solidFill>
                <a:highlight>
                  <a:srgbClr val="FFFFFF"/>
                </a:highlight>
              </a:rPr>
              <a:t>último</a:t>
            </a:r>
            <a:r>
              <a:rPr lang="en-US">
                <a:solidFill>
                  <a:srgbClr val="000000"/>
                </a:solidFill>
                <a:highlight>
                  <a:srgbClr val="FFFFFF"/>
                </a:highlight>
              </a:rPr>
              <a:t> sistema operativo del mercado.</a:t>
            </a:r>
            <a:endParaRPr>
              <a:solidFill>
                <a:srgbClr val="000000"/>
              </a:solidFill>
              <a:highlight>
                <a:srgbClr val="FFFFFF"/>
              </a:highlight>
            </a:endParaRPr>
          </a:p>
          <a:p>
            <a:pPr indent="0" lvl="0" marL="0" rtl="0" algn="l">
              <a:lnSpc>
                <a:spcPct val="100000"/>
              </a:lnSpc>
              <a:spcBef>
                <a:spcPts val="0"/>
              </a:spcBef>
              <a:spcAft>
                <a:spcPts val="0"/>
              </a:spcAft>
              <a:buNone/>
            </a:pPr>
            <a:r>
              <a:t/>
            </a:r>
            <a:endParaRPr>
              <a:solidFill>
                <a:srgbClr val="000000"/>
              </a:solidFill>
              <a:highlight>
                <a:srgbClr val="FFFFFF"/>
              </a:highlight>
            </a:endParaRPr>
          </a:p>
        </p:txBody>
      </p:sp>
      <p:pic>
        <p:nvPicPr>
          <p:cNvPr id="208" name="Google Shape;208;g601424fe3e_0_204"/>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8" name="Shape 888"/>
        <p:cNvGrpSpPr/>
        <p:nvPr/>
      </p:nvGrpSpPr>
      <p:grpSpPr>
        <a:xfrm>
          <a:off x="0" y="0"/>
          <a:ext cx="0" cy="0"/>
          <a:chOff x="0" y="0"/>
          <a:chExt cx="0" cy="0"/>
        </a:xfrm>
      </p:grpSpPr>
      <p:pic>
        <p:nvPicPr>
          <p:cNvPr id="889" name="Google Shape;889;g64ba4b962d_0_96"/>
          <p:cNvPicPr preferRelativeResize="0"/>
          <p:nvPr/>
        </p:nvPicPr>
        <p:blipFill rotWithShape="1">
          <a:blip r:embed="rId3">
            <a:alphaModFix/>
          </a:blip>
          <a:srcRect b="0" l="0" r="0" t="0"/>
          <a:stretch/>
        </p:blipFill>
        <p:spPr>
          <a:xfrm>
            <a:off x="995107" y="55511"/>
            <a:ext cx="4609281" cy="1263835"/>
          </a:xfrm>
          <a:prstGeom prst="rect">
            <a:avLst/>
          </a:prstGeom>
          <a:noFill/>
          <a:ln>
            <a:noFill/>
          </a:ln>
        </p:spPr>
      </p:pic>
      <p:sp>
        <p:nvSpPr>
          <p:cNvPr id="890" name="Google Shape;890;g64ba4b962d_0_96"/>
          <p:cNvSpPr txBox="1"/>
          <p:nvPr>
            <p:ph type="title"/>
          </p:nvPr>
        </p:nvSpPr>
        <p:spPr>
          <a:xfrm>
            <a:off x="698200" y="1124300"/>
            <a:ext cx="8850900" cy="645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Alamofire - Closure</a:t>
            </a:r>
            <a:endParaRPr/>
          </a:p>
        </p:txBody>
      </p:sp>
      <p:pic>
        <p:nvPicPr>
          <p:cNvPr id="891" name="Google Shape;891;g64ba4b962d_0_96"/>
          <p:cNvPicPr preferRelativeResize="0"/>
          <p:nvPr/>
        </p:nvPicPr>
        <p:blipFill>
          <a:blip r:embed="rId4">
            <a:alphaModFix/>
          </a:blip>
          <a:stretch>
            <a:fillRect/>
          </a:stretch>
        </p:blipFill>
        <p:spPr>
          <a:xfrm>
            <a:off x="907950" y="1874225"/>
            <a:ext cx="5964338" cy="4983776"/>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5" name="Shape 895"/>
        <p:cNvGrpSpPr/>
        <p:nvPr/>
      </p:nvGrpSpPr>
      <p:grpSpPr>
        <a:xfrm>
          <a:off x="0" y="0"/>
          <a:ext cx="0" cy="0"/>
          <a:chOff x="0" y="0"/>
          <a:chExt cx="0" cy="0"/>
        </a:xfrm>
      </p:grpSpPr>
      <p:sp>
        <p:nvSpPr>
          <p:cNvPr id="896" name="Google Shape;896;g631da4fcd9_1_6"/>
          <p:cNvSpPr txBox="1"/>
          <p:nvPr>
            <p:ph idx="1" type="body"/>
          </p:nvPr>
        </p:nvSpPr>
        <p:spPr>
          <a:xfrm>
            <a:off x="795425" y="2150300"/>
            <a:ext cx="8258400" cy="45123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lang="en-US"/>
              <a:t>Es una </a:t>
            </a:r>
            <a:r>
              <a:rPr lang="en-US"/>
              <a:t>librería</a:t>
            </a:r>
            <a:r>
              <a:rPr lang="en-US"/>
              <a:t> para usar los mapas de Google en aplicaciones de iOS, Android y web. </a:t>
            </a:r>
            <a:endParaRPr/>
          </a:p>
          <a:p>
            <a:pPr indent="0" lvl="0" marL="0" rtl="0" algn="l">
              <a:spcBef>
                <a:spcPts val="1000"/>
              </a:spcBef>
              <a:spcAft>
                <a:spcPts val="0"/>
              </a:spcAft>
              <a:buNone/>
            </a:pPr>
            <a:r>
              <a:rPr lang="en-US"/>
              <a:t>Pasos para usarla:</a:t>
            </a:r>
            <a:endParaRPr/>
          </a:p>
          <a:p>
            <a:pPr indent="-320040" lvl="0" marL="457200" rtl="0" algn="l">
              <a:spcBef>
                <a:spcPts val="1000"/>
              </a:spcBef>
              <a:spcAft>
                <a:spcPts val="0"/>
              </a:spcAft>
              <a:buSzPts val="1440"/>
              <a:buAutoNum type="arabicPeriod"/>
            </a:pPr>
            <a:r>
              <a:rPr lang="en-US"/>
              <a:t>Instalar el pod de Google Maps.</a:t>
            </a:r>
            <a:endParaRPr/>
          </a:p>
          <a:p>
            <a:pPr indent="-320040" lvl="1" marL="914400" rtl="0" algn="l">
              <a:spcBef>
                <a:spcPts val="1000"/>
              </a:spcBef>
              <a:spcAft>
                <a:spcPts val="0"/>
              </a:spcAft>
              <a:buSzPts val="1440"/>
              <a:buAutoNum type="alphaLcPeriod"/>
            </a:pPr>
            <a:r>
              <a:rPr lang="en-US"/>
              <a:t>pod 'GoogleMaps'</a:t>
            </a:r>
            <a:endParaRPr/>
          </a:p>
          <a:p>
            <a:pPr indent="-320040" lvl="0" marL="457200" rtl="0" algn="l">
              <a:spcBef>
                <a:spcPts val="0"/>
              </a:spcBef>
              <a:spcAft>
                <a:spcPts val="0"/>
              </a:spcAft>
              <a:buSzPts val="1440"/>
              <a:buAutoNum type="arabicPeriod"/>
            </a:pPr>
            <a:r>
              <a:rPr lang="en-US"/>
              <a:t>Crear la “Api Key” de Google en la cuenta de Google.</a:t>
            </a:r>
            <a:endParaRPr/>
          </a:p>
          <a:p>
            <a:pPr indent="-320040" lvl="1" marL="914400" rtl="0" algn="l">
              <a:spcBef>
                <a:spcPts val="1000"/>
              </a:spcBef>
              <a:spcAft>
                <a:spcPts val="0"/>
              </a:spcAft>
              <a:buSzPts val="1440"/>
              <a:buAutoNum type="alphaLcPeriod"/>
            </a:pPr>
            <a:r>
              <a:rPr lang="en-US" u="sng">
                <a:solidFill>
                  <a:schemeClr val="hlink"/>
                </a:solidFill>
                <a:hlinkClick r:id="rId3"/>
              </a:rPr>
              <a:t>https://developers.google.com/maps/documentation/ios-sdk/start</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pic>
        <p:nvPicPr>
          <p:cNvPr id="897" name="Google Shape;897;g631da4fcd9_1_6"/>
          <p:cNvPicPr preferRelativeResize="0"/>
          <p:nvPr/>
        </p:nvPicPr>
        <p:blipFill rotWithShape="1">
          <a:blip r:embed="rId4">
            <a:alphaModFix/>
          </a:blip>
          <a:srcRect b="0" l="0" r="0" t="0"/>
          <a:stretch/>
        </p:blipFill>
        <p:spPr>
          <a:xfrm>
            <a:off x="995107" y="284111"/>
            <a:ext cx="4609281" cy="1263835"/>
          </a:xfrm>
          <a:prstGeom prst="rect">
            <a:avLst/>
          </a:prstGeom>
          <a:noFill/>
          <a:ln>
            <a:noFill/>
          </a:ln>
        </p:spPr>
      </p:pic>
      <p:sp>
        <p:nvSpPr>
          <p:cNvPr id="898" name="Google Shape;898;g631da4fcd9_1_6"/>
          <p:cNvSpPr txBox="1"/>
          <p:nvPr>
            <p:ph type="title"/>
          </p:nvPr>
        </p:nvSpPr>
        <p:spPr>
          <a:xfrm>
            <a:off x="698200" y="1505300"/>
            <a:ext cx="8850900" cy="645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Google Maps</a:t>
            </a:r>
            <a:endParaRPr/>
          </a:p>
        </p:txBody>
      </p:sp>
      <p:pic>
        <p:nvPicPr>
          <p:cNvPr id="899" name="Google Shape;899;g631da4fcd9_1_6"/>
          <p:cNvPicPr preferRelativeResize="0"/>
          <p:nvPr/>
        </p:nvPicPr>
        <p:blipFill>
          <a:blip r:embed="rId5">
            <a:alphaModFix/>
          </a:blip>
          <a:stretch>
            <a:fillRect/>
          </a:stretch>
        </p:blipFill>
        <p:spPr>
          <a:xfrm>
            <a:off x="1781550" y="4823200"/>
            <a:ext cx="2833375" cy="1839409"/>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3" name="Shape 903"/>
        <p:cNvGrpSpPr/>
        <p:nvPr/>
      </p:nvGrpSpPr>
      <p:grpSpPr>
        <a:xfrm>
          <a:off x="0" y="0"/>
          <a:ext cx="0" cy="0"/>
          <a:chOff x="0" y="0"/>
          <a:chExt cx="0" cy="0"/>
        </a:xfrm>
      </p:grpSpPr>
      <p:sp>
        <p:nvSpPr>
          <p:cNvPr id="904" name="Google Shape;904;g631da4fcd9_1_15"/>
          <p:cNvSpPr txBox="1"/>
          <p:nvPr>
            <p:ph idx="1" type="body"/>
          </p:nvPr>
        </p:nvSpPr>
        <p:spPr>
          <a:xfrm>
            <a:off x="795425" y="2150300"/>
            <a:ext cx="8258400" cy="45123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lang="en-US"/>
              <a:t>Es una librería para usar los mapas de Google en aplicaciones de iOS, Android y web. </a:t>
            </a:r>
            <a:endParaRPr/>
          </a:p>
          <a:p>
            <a:pPr indent="0" lvl="0" marL="0" rtl="0" algn="l">
              <a:spcBef>
                <a:spcPts val="1000"/>
              </a:spcBef>
              <a:spcAft>
                <a:spcPts val="0"/>
              </a:spcAft>
              <a:buNone/>
            </a:pPr>
            <a:r>
              <a:rPr lang="en-US"/>
              <a:t>Pasos para usarla:</a:t>
            </a:r>
            <a:endParaRPr/>
          </a:p>
          <a:p>
            <a:pPr indent="-320040" lvl="0" marL="457200" rtl="0" algn="l">
              <a:spcBef>
                <a:spcPts val="1000"/>
              </a:spcBef>
              <a:spcAft>
                <a:spcPts val="0"/>
              </a:spcAft>
              <a:buSzPts val="1440"/>
              <a:buAutoNum type="arabicPeriod"/>
            </a:pPr>
            <a:r>
              <a:rPr lang="en-US"/>
              <a:t>Agregar el “Api Key” en el archivo AppDelegate.</a:t>
            </a:r>
            <a:endParaRPr/>
          </a:p>
          <a:p>
            <a:pPr indent="-320040" lvl="1" marL="914400" rtl="0" algn="l">
              <a:spcBef>
                <a:spcPts val="1000"/>
              </a:spcBef>
              <a:spcAft>
                <a:spcPts val="0"/>
              </a:spcAft>
              <a:buSzPts val="1440"/>
              <a:buAutoNum type="alphaLcPeriod"/>
            </a:pPr>
            <a:r>
              <a:rPr lang="en-US"/>
              <a:t>import GoogleMaps</a:t>
            </a:r>
            <a:endParaRPr sz="1100">
              <a:solidFill>
                <a:schemeClr val="dk1"/>
              </a:solidFill>
              <a:latin typeface="Arial"/>
              <a:ea typeface="Arial"/>
              <a:cs typeface="Arial"/>
              <a:sym typeface="Arial"/>
            </a:endParaRPr>
          </a:p>
          <a:p>
            <a:pPr indent="-320040" lvl="1" marL="914400" rtl="0" algn="l">
              <a:spcBef>
                <a:spcPts val="0"/>
              </a:spcBef>
              <a:spcAft>
                <a:spcPts val="0"/>
              </a:spcAft>
              <a:buSzPts val="1440"/>
              <a:buAutoNum type="alphaLcPeriod"/>
            </a:pPr>
            <a:r>
              <a:rPr lang="en-US"/>
              <a:t>En el método: “didFinishLaunchingWithOptions” agregar la linea</a:t>
            </a:r>
            <a:endParaRPr/>
          </a:p>
          <a:p>
            <a:pPr indent="-320039" lvl="2" marL="1371600" rtl="0" algn="l">
              <a:spcBef>
                <a:spcPts val="1000"/>
              </a:spcBef>
              <a:spcAft>
                <a:spcPts val="0"/>
              </a:spcAft>
              <a:buSzPts val="1440"/>
              <a:buAutoNum type="romanLcPeriod"/>
            </a:pPr>
            <a:r>
              <a:rPr lang="en-US"/>
              <a:t>GMSServices.provideAPIKey("API_KEY_HERE")</a:t>
            </a:r>
            <a:endParaRPr/>
          </a:p>
          <a:p>
            <a:pPr indent="-320040" lvl="0" marL="457200" rtl="0" algn="l">
              <a:spcBef>
                <a:spcPts val="0"/>
              </a:spcBef>
              <a:spcAft>
                <a:spcPts val="0"/>
              </a:spcAft>
              <a:buSzPts val="1440"/>
              <a:buAutoNum type="arabicPeriod"/>
            </a:pPr>
            <a:r>
              <a:rPr lang="en-US"/>
              <a:t>Usar Google Maps en el ViewController.</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pic>
        <p:nvPicPr>
          <p:cNvPr id="905" name="Google Shape;905;g631da4fcd9_1_15"/>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
        <p:nvSpPr>
          <p:cNvPr id="906" name="Google Shape;906;g631da4fcd9_1_15"/>
          <p:cNvSpPr txBox="1"/>
          <p:nvPr>
            <p:ph type="title"/>
          </p:nvPr>
        </p:nvSpPr>
        <p:spPr>
          <a:xfrm>
            <a:off x="698200" y="1505300"/>
            <a:ext cx="8850900" cy="645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Google Maps</a:t>
            </a:r>
            <a:endParaRPr/>
          </a:p>
        </p:txBody>
      </p:sp>
      <p:pic>
        <p:nvPicPr>
          <p:cNvPr id="907" name="Google Shape;907;g631da4fcd9_1_15"/>
          <p:cNvPicPr preferRelativeResize="0"/>
          <p:nvPr/>
        </p:nvPicPr>
        <p:blipFill>
          <a:blip r:embed="rId4">
            <a:alphaModFix/>
          </a:blip>
          <a:stretch>
            <a:fillRect/>
          </a:stretch>
        </p:blipFill>
        <p:spPr>
          <a:xfrm>
            <a:off x="1380600" y="4944702"/>
            <a:ext cx="5688025" cy="18371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1" name="Shape 911"/>
        <p:cNvGrpSpPr/>
        <p:nvPr/>
      </p:nvGrpSpPr>
      <p:grpSpPr>
        <a:xfrm>
          <a:off x="0" y="0"/>
          <a:ext cx="0" cy="0"/>
          <a:chOff x="0" y="0"/>
          <a:chExt cx="0" cy="0"/>
        </a:xfrm>
      </p:grpSpPr>
      <p:sp>
        <p:nvSpPr>
          <p:cNvPr id="912" name="Google Shape;912;g631da4fcd9_1_0"/>
          <p:cNvSpPr txBox="1"/>
          <p:nvPr>
            <p:ph type="ctrTitle"/>
          </p:nvPr>
        </p:nvSpPr>
        <p:spPr>
          <a:xfrm>
            <a:off x="1507067" y="2404534"/>
            <a:ext cx="7767000" cy="16464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accent1"/>
              </a:buClr>
              <a:buSzPts val="5400"/>
              <a:buFont typeface="Trebuchet MS"/>
              <a:buNone/>
            </a:pPr>
            <a:r>
              <a:rPr lang="en-US"/>
              <a:t>Almacenamiento de memoria</a:t>
            </a:r>
            <a:endParaRPr/>
          </a:p>
        </p:txBody>
      </p:sp>
      <p:sp>
        <p:nvSpPr>
          <p:cNvPr id="913" name="Google Shape;913;g631da4fcd9_1_0"/>
          <p:cNvSpPr txBox="1"/>
          <p:nvPr>
            <p:ph idx="1" type="subTitle"/>
          </p:nvPr>
        </p:nvSpPr>
        <p:spPr>
          <a:xfrm>
            <a:off x="1507067" y="4050833"/>
            <a:ext cx="7767000" cy="10968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40"/>
              <a:buNone/>
            </a:pPr>
            <a:r>
              <a:rPr lang="en-US"/>
              <a:t>Usando Swift</a:t>
            </a:r>
            <a:endParaRPr/>
          </a:p>
        </p:txBody>
      </p:sp>
      <p:pic>
        <p:nvPicPr>
          <p:cNvPr id="914" name="Google Shape;914;g631da4fcd9_1_0"/>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8" name="Shape 918"/>
        <p:cNvGrpSpPr/>
        <p:nvPr/>
      </p:nvGrpSpPr>
      <p:grpSpPr>
        <a:xfrm>
          <a:off x="0" y="0"/>
          <a:ext cx="0" cy="0"/>
          <a:chOff x="0" y="0"/>
          <a:chExt cx="0" cy="0"/>
        </a:xfrm>
      </p:grpSpPr>
      <p:sp>
        <p:nvSpPr>
          <p:cNvPr id="919" name="Google Shape;919;g631da4fcd9_1_26"/>
          <p:cNvSpPr txBox="1"/>
          <p:nvPr>
            <p:ph idx="1" type="body"/>
          </p:nvPr>
        </p:nvSpPr>
        <p:spPr>
          <a:xfrm>
            <a:off x="795425" y="2150300"/>
            <a:ext cx="8258400" cy="45123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lang="en-US"/>
              <a:t>Es u</a:t>
            </a:r>
            <a:r>
              <a:rPr lang="en-US"/>
              <a:t>na interfaz para la base de datos predeterminada del usuario, donde almacena pares clave-valor de forma persistente en la aplicación.</a:t>
            </a:r>
            <a:endParaRPr/>
          </a:p>
          <a:p>
            <a:pPr indent="0" lvl="0" marL="0" rtl="0" algn="l">
              <a:spcBef>
                <a:spcPts val="1000"/>
              </a:spcBef>
              <a:spcAft>
                <a:spcPts val="0"/>
              </a:spcAft>
              <a:buNone/>
            </a:pPr>
            <a:r>
              <a:rPr lang="en-US"/>
              <a:t>Se debe usar para guardar datos pequeños.</a:t>
            </a:r>
            <a:endParaRPr/>
          </a:p>
          <a:p>
            <a:pPr indent="0" lvl="0" marL="0" rtl="0" algn="l">
              <a:spcBef>
                <a:spcPts val="1000"/>
              </a:spcBef>
              <a:spcAft>
                <a:spcPts val="0"/>
              </a:spcAft>
              <a:buNone/>
            </a:pPr>
            <a:r>
              <a:rPr lang="en-US"/>
              <a:t>Se pueden guardar Bool, Dictionary, Int, String, Data, Array.</a:t>
            </a:r>
            <a:endParaRPr/>
          </a:p>
          <a:p>
            <a:pPr indent="0" lvl="0" marL="0" rtl="0" algn="l">
              <a:spcBef>
                <a:spcPts val="1000"/>
              </a:spcBef>
              <a:spcAft>
                <a:spcPts val="0"/>
              </a:spcAft>
              <a:buNone/>
            </a:pPr>
            <a:r>
              <a:rPr lang="en-US"/>
              <a:t>STRING</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BOOL</a:t>
            </a:r>
            <a:endParaRPr/>
          </a:p>
          <a:p>
            <a:pPr indent="0" lvl="0" marL="0" rtl="0" algn="l">
              <a:spcBef>
                <a:spcPts val="1000"/>
              </a:spcBef>
              <a:spcAft>
                <a:spcPts val="0"/>
              </a:spcAft>
              <a:buNone/>
            </a:pPr>
            <a:r>
              <a:t/>
            </a:r>
            <a:endParaRPr/>
          </a:p>
        </p:txBody>
      </p:sp>
      <p:pic>
        <p:nvPicPr>
          <p:cNvPr id="920" name="Google Shape;920;g631da4fcd9_1_26"/>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
        <p:nvSpPr>
          <p:cNvPr id="921" name="Google Shape;921;g631da4fcd9_1_26"/>
          <p:cNvSpPr txBox="1"/>
          <p:nvPr>
            <p:ph type="title"/>
          </p:nvPr>
        </p:nvSpPr>
        <p:spPr>
          <a:xfrm>
            <a:off x="698200" y="1505300"/>
            <a:ext cx="8850900" cy="645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User Defaults</a:t>
            </a:r>
            <a:endParaRPr/>
          </a:p>
        </p:txBody>
      </p:sp>
      <p:pic>
        <p:nvPicPr>
          <p:cNvPr id="922" name="Google Shape;922;g631da4fcd9_1_26"/>
          <p:cNvPicPr preferRelativeResize="0"/>
          <p:nvPr/>
        </p:nvPicPr>
        <p:blipFill>
          <a:blip r:embed="rId4">
            <a:alphaModFix/>
          </a:blip>
          <a:stretch>
            <a:fillRect/>
          </a:stretch>
        </p:blipFill>
        <p:spPr>
          <a:xfrm>
            <a:off x="825125" y="4696300"/>
            <a:ext cx="6657774" cy="394364"/>
          </a:xfrm>
          <a:prstGeom prst="rect">
            <a:avLst/>
          </a:prstGeom>
          <a:noFill/>
          <a:ln>
            <a:noFill/>
          </a:ln>
        </p:spPr>
      </p:pic>
      <p:pic>
        <p:nvPicPr>
          <p:cNvPr id="923" name="Google Shape;923;g631da4fcd9_1_26"/>
          <p:cNvPicPr preferRelativeResize="0"/>
          <p:nvPr/>
        </p:nvPicPr>
        <p:blipFill>
          <a:blip r:embed="rId5">
            <a:alphaModFix/>
          </a:blip>
          <a:stretch>
            <a:fillRect/>
          </a:stretch>
        </p:blipFill>
        <p:spPr>
          <a:xfrm>
            <a:off x="848999" y="4132075"/>
            <a:ext cx="6657765" cy="514275"/>
          </a:xfrm>
          <a:prstGeom prst="rect">
            <a:avLst/>
          </a:prstGeom>
          <a:noFill/>
          <a:ln>
            <a:noFill/>
          </a:ln>
        </p:spPr>
      </p:pic>
      <p:pic>
        <p:nvPicPr>
          <p:cNvPr id="924" name="Google Shape;924;g631da4fcd9_1_26"/>
          <p:cNvPicPr preferRelativeResize="0"/>
          <p:nvPr/>
        </p:nvPicPr>
        <p:blipFill>
          <a:blip r:embed="rId6">
            <a:alphaModFix/>
          </a:blip>
          <a:stretch>
            <a:fillRect/>
          </a:stretch>
        </p:blipFill>
        <p:spPr>
          <a:xfrm>
            <a:off x="842700" y="5738725"/>
            <a:ext cx="6717827" cy="394375"/>
          </a:xfrm>
          <a:prstGeom prst="rect">
            <a:avLst/>
          </a:prstGeom>
          <a:noFill/>
          <a:ln>
            <a:noFill/>
          </a:ln>
        </p:spPr>
      </p:pic>
      <p:pic>
        <p:nvPicPr>
          <p:cNvPr id="925" name="Google Shape;925;g631da4fcd9_1_26"/>
          <p:cNvPicPr preferRelativeResize="0"/>
          <p:nvPr/>
        </p:nvPicPr>
        <p:blipFill>
          <a:blip r:embed="rId7">
            <a:alphaModFix/>
          </a:blip>
          <a:stretch>
            <a:fillRect/>
          </a:stretch>
        </p:blipFill>
        <p:spPr>
          <a:xfrm>
            <a:off x="849000" y="6204650"/>
            <a:ext cx="6717825" cy="486314"/>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9" name="Shape 929"/>
        <p:cNvGrpSpPr/>
        <p:nvPr/>
      </p:nvGrpSpPr>
      <p:grpSpPr>
        <a:xfrm>
          <a:off x="0" y="0"/>
          <a:ext cx="0" cy="0"/>
          <a:chOff x="0" y="0"/>
          <a:chExt cx="0" cy="0"/>
        </a:xfrm>
      </p:grpSpPr>
      <p:sp>
        <p:nvSpPr>
          <p:cNvPr id="930" name="Google Shape;930;g631da4fcd9_1_40"/>
          <p:cNvSpPr txBox="1"/>
          <p:nvPr>
            <p:ph idx="1" type="body"/>
          </p:nvPr>
        </p:nvSpPr>
        <p:spPr>
          <a:xfrm>
            <a:off x="795425" y="2150300"/>
            <a:ext cx="8258400" cy="45123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lang="en-US"/>
              <a:t>Core Data es un marco de persistencia y gráfico de objetos proporcionado por Apple en los sistemas operativos macOS e iOS. Fue introducido en Mac OS X 10.4 Tiger e iOS con iPhone SDK 3.0. Permite que los datos organizados por el modelo de entidad-atributo relacional se </a:t>
            </a:r>
            <a:r>
              <a:rPr lang="en-US"/>
              <a:t>serializen</a:t>
            </a:r>
            <a:r>
              <a:rPr lang="en-US"/>
              <a:t> en almacenamiento XML, binarios o SQLite.</a:t>
            </a:r>
            <a:endParaRPr/>
          </a:p>
          <a:p>
            <a:pPr indent="0" lvl="0" marL="0" rtl="0" algn="l">
              <a:spcBef>
                <a:spcPts val="1000"/>
              </a:spcBef>
              <a:spcAft>
                <a:spcPts val="0"/>
              </a:spcAft>
              <a:buNone/>
            </a:pPr>
            <a:r>
              <a:t/>
            </a:r>
            <a:endParaRPr/>
          </a:p>
        </p:txBody>
      </p:sp>
      <p:pic>
        <p:nvPicPr>
          <p:cNvPr id="931" name="Google Shape;931;g631da4fcd9_1_40"/>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
        <p:nvSpPr>
          <p:cNvPr id="932" name="Google Shape;932;g631da4fcd9_1_40"/>
          <p:cNvSpPr txBox="1"/>
          <p:nvPr>
            <p:ph type="title"/>
          </p:nvPr>
        </p:nvSpPr>
        <p:spPr>
          <a:xfrm>
            <a:off x="698200" y="1505300"/>
            <a:ext cx="8850900" cy="645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Core Data</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6" name="Shape 936"/>
        <p:cNvGrpSpPr/>
        <p:nvPr/>
      </p:nvGrpSpPr>
      <p:grpSpPr>
        <a:xfrm>
          <a:off x="0" y="0"/>
          <a:ext cx="0" cy="0"/>
          <a:chOff x="0" y="0"/>
          <a:chExt cx="0" cy="0"/>
        </a:xfrm>
      </p:grpSpPr>
      <p:sp>
        <p:nvSpPr>
          <p:cNvPr id="937" name="Google Shape;937;g631da4fcd9_1_53"/>
          <p:cNvSpPr txBox="1"/>
          <p:nvPr>
            <p:ph idx="1" type="body"/>
          </p:nvPr>
        </p:nvSpPr>
        <p:spPr>
          <a:xfrm>
            <a:off x="795425" y="2150300"/>
            <a:ext cx="8258400" cy="45123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lang="en-US"/>
              <a:t>Realm es una solución de base de datos móvil multiplataforma diseñada para aplicaciones móviles que puede integrar con sus proyectos de iOS. A diferencia de los envoltorios alrededor de Core Data, Realm no se basa en Core Data o incluso en un back-end de SQLite.</a:t>
            </a:r>
            <a:endParaRPr/>
          </a:p>
          <a:p>
            <a:pPr indent="0" lvl="0" marL="0" rtl="0" algn="l">
              <a:spcBef>
                <a:spcPts val="1000"/>
              </a:spcBef>
              <a:spcAft>
                <a:spcPts val="0"/>
              </a:spcAft>
              <a:buNone/>
            </a:pPr>
            <a:r>
              <a:rPr b="1" lang="en-US"/>
              <a:t>Instalacion:    pod 'RealmSwift'</a:t>
            </a:r>
            <a:endParaRPr b="1"/>
          </a:p>
          <a:p>
            <a:pPr indent="0" lvl="0" marL="0" rtl="0" algn="l">
              <a:spcBef>
                <a:spcPts val="1000"/>
              </a:spcBef>
              <a:spcAft>
                <a:spcPts val="0"/>
              </a:spcAft>
              <a:buNone/>
            </a:pPr>
            <a:r>
              <a:t/>
            </a:r>
            <a:endParaRPr/>
          </a:p>
        </p:txBody>
      </p:sp>
      <p:pic>
        <p:nvPicPr>
          <p:cNvPr id="938" name="Google Shape;938;g631da4fcd9_1_53"/>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
        <p:nvSpPr>
          <p:cNvPr id="939" name="Google Shape;939;g631da4fcd9_1_53"/>
          <p:cNvSpPr txBox="1"/>
          <p:nvPr>
            <p:ph type="title"/>
          </p:nvPr>
        </p:nvSpPr>
        <p:spPr>
          <a:xfrm>
            <a:off x="698200" y="1505300"/>
            <a:ext cx="8850900" cy="645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Realm</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3" name="Shape 943"/>
        <p:cNvGrpSpPr/>
        <p:nvPr/>
      </p:nvGrpSpPr>
      <p:grpSpPr>
        <a:xfrm>
          <a:off x="0" y="0"/>
          <a:ext cx="0" cy="0"/>
          <a:chOff x="0" y="0"/>
          <a:chExt cx="0" cy="0"/>
        </a:xfrm>
      </p:grpSpPr>
      <p:sp>
        <p:nvSpPr>
          <p:cNvPr id="944" name="Google Shape;944;g631da4fcd9_1_63"/>
          <p:cNvSpPr txBox="1"/>
          <p:nvPr>
            <p:ph type="ctrTitle"/>
          </p:nvPr>
        </p:nvSpPr>
        <p:spPr>
          <a:xfrm>
            <a:off x="1507067" y="2404534"/>
            <a:ext cx="7767000" cy="16464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accent1"/>
              </a:buClr>
              <a:buSzPts val="5400"/>
              <a:buFont typeface="Trebuchet MS"/>
              <a:buNone/>
            </a:pPr>
            <a:r>
              <a:rPr lang="en-US"/>
              <a:t>Multimedia</a:t>
            </a:r>
            <a:endParaRPr/>
          </a:p>
        </p:txBody>
      </p:sp>
      <p:sp>
        <p:nvSpPr>
          <p:cNvPr id="945" name="Google Shape;945;g631da4fcd9_1_63"/>
          <p:cNvSpPr txBox="1"/>
          <p:nvPr>
            <p:ph idx="1" type="subTitle"/>
          </p:nvPr>
        </p:nvSpPr>
        <p:spPr>
          <a:xfrm>
            <a:off x="1507067" y="4050833"/>
            <a:ext cx="7767000" cy="10968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40"/>
              <a:buNone/>
            </a:pPr>
            <a:r>
              <a:rPr lang="en-US"/>
              <a:t>Usando Swift</a:t>
            </a:r>
            <a:endParaRPr/>
          </a:p>
        </p:txBody>
      </p:sp>
      <p:pic>
        <p:nvPicPr>
          <p:cNvPr id="946" name="Google Shape;946;g631da4fcd9_1_63"/>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0" name="Shape 950"/>
        <p:cNvGrpSpPr/>
        <p:nvPr/>
      </p:nvGrpSpPr>
      <p:grpSpPr>
        <a:xfrm>
          <a:off x="0" y="0"/>
          <a:ext cx="0" cy="0"/>
          <a:chOff x="0" y="0"/>
          <a:chExt cx="0" cy="0"/>
        </a:xfrm>
      </p:grpSpPr>
      <p:sp>
        <p:nvSpPr>
          <p:cNvPr id="951" name="Google Shape;951;g631da4fcd9_1_69"/>
          <p:cNvSpPr txBox="1"/>
          <p:nvPr>
            <p:ph idx="1" type="body"/>
          </p:nvPr>
        </p:nvSpPr>
        <p:spPr>
          <a:xfrm>
            <a:off x="795425" y="2150300"/>
            <a:ext cx="8258400" cy="45123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lang="en-US"/>
              <a:t>Es u</a:t>
            </a:r>
            <a:r>
              <a:rPr lang="en-US"/>
              <a:t>n reproductor de audio que proporciona reproducción de datos de audio desde un archivo o memoria.</a:t>
            </a:r>
            <a:endParaRPr/>
          </a:p>
          <a:p>
            <a:pPr indent="0" lvl="0" marL="0" rtl="0" algn="l">
              <a:spcBef>
                <a:spcPts val="1000"/>
              </a:spcBef>
              <a:spcAft>
                <a:spcPts val="0"/>
              </a:spcAft>
              <a:buClr>
                <a:schemeClr val="dk1"/>
              </a:buClr>
              <a:buSzPts val="1100"/>
              <a:buFont typeface="Arial"/>
              <a:buNone/>
            </a:pPr>
            <a:r>
              <a:rPr lang="en-US"/>
              <a:t>Use esta clase para la reproducción de audio a menos que esté reproduciendo audio capturado desde una transmisión de red o tenga una latencia de muy baja.</a:t>
            </a:r>
            <a:endParaRPr/>
          </a:p>
          <a:p>
            <a:pPr indent="0" lvl="0" marL="0" rtl="0" algn="l">
              <a:spcBef>
                <a:spcPts val="1000"/>
              </a:spcBef>
              <a:spcAft>
                <a:spcPts val="0"/>
              </a:spcAft>
              <a:buClr>
                <a:schemeClr val="dk1"/>
              </a:buClr>
              <a:buSzPts val="1100"/>
              <a:buFont typeface="Arial"/>
              <a:buNone/>
            </a:pPr>
            <a:r>
              <a:rPr lang="en-US"/>
              <a:t>Usando un reproductor de audio puedes:</a:t>
            </a:r>
            <a:endParaRPr/>
          </a:p>
          <a:p>
            <a:pPr indent="-317500" lvl="0" marL="457200" rtl="0" algn="l">
              <a:spcBef>
                <a:spcPts val="1000"/>
              </a:spcBef>
              <a:spcAft>
                <a:spcPts val="0"/>
              </a:spcAft>
              <a:buSzPts val="1400"/>
              <a:buChar char="●"/>
            </a:pPr>
            <a:r>
              <a:rPr lang="en-US" sz="1400"/>
              <a:t>Reproducir sonidos de cualquier duración.</a:t>
            </a:r>
            <a:endParaRPr sz="1400"/>
          </a:p>
          <a:p>
            <a:pPr indent="-317500" lvl="0" marL="457200" rtl="0" algn="l">
              <a:spcBef>
                <a:spcPts val="0"/>
              </a:spcBef>
              <a:spcAft>
                <a:spcPts val="0"/>
              </a:spcAft>
              <a:buSzPts val="1400"/>
              <a:buChar char="●"/>
            </a:pPr>
            <a:r>
              <a:rPr lang="en-US" sz="1400"/>
              <a:t>Reproduce sonidos de archivos o memorias intermedias</a:t>
            </a:r>
            <a:endParaRPr sz="1400"/>
          </a:p>
          <a:p>
            <a:pPr indent="-317500" lvl="0" marL="457200" rtl="0" algn="l">
              <a:spcBef>
                <a:spcPts val="0"/>
              </a:spcBef>
              <a:spcAft>
                <a:spcPts val="0"/>
              </a:spcAft>
              <a:buSzPts val="1400"/>
              <a:buChar char="●"/>
            </a:pPr>
            <a:r>
              <a:rPr lang="en-US" sz="1400"/>
              <a:t>Sonidos de bucle</a:t>
            </a:r>
            <a:endParaRPr sz="1400"/>
          </a:p>
          <a:p>
            <a:pPr indent="-317500" lvl="0" marL="457200" rtl="0" algn="l">
              <a:spcBef>
                <a:spcPts val="0"/>
              </a:spcBef>
              <a:spcAft>
                <a:spcPts val="0"/>
              </a:spcAft>
              <a:buSzPts val="1400"/>
              <a:buChar char="●"/>
            </a:pPr>
            <a:r>
              <a:rPr lang="en-US" sz="1400"/>
              <a:t>Reproduce</a:t>
            </a:r>
            <a:r>
              <a:rPr lang="en-US" sz="1400"/>
              <a:t> múltiples sonidos simultáneamente, un sonido por reproductor de audio, con sincronización precisa</a:t>
            </a:r>
            <a:endParaRPr sz="1400"/>
          </a:p>
          <a:p>
            <a:pPr indent="-317500" lvl="0" marL="457200" rtl="0" algn="l">
              <a:spcBef>
                <a:spcPts val="0"/>
              </a:spcBef>
              <a:spcAft>
                <a:spcPts val="0"/>
              </a:spcAft>
              <a:buSzPts val="1400"/>
              <a:buChar char="●"/>
            </a:pPr>
            <a:r>
              <a:rPr lang="en-US" sz="1400"/>
              <a:t>Controle el nivel de reproducción relativo, el posicionamiento estéreo y la velocidad de reproducción para cada sonido que esté reproduciendo</a:t>
            </a:r>
            <a:endParaRPr sz="1400"/>
          </a:p>
          <a:p>
            <a:pPr indent="-317500" lvl="0" marL="457200" rtl="0" algn="l">
              <a:spcBef>
                <a:spcPts val="0"/>
              </a:spcBef>
              <a:spcAft>
                <a:spcPts val="0"/>
              </a:spcAft>
              <a:buSzPts val="1400"/>
              <a:buChar char="●"/>
            </a:pPr>
            <a:r>
              <a:rPr lang="en-US" sz="1400"/>
              <a:t>Sonido que admita funciones de aplicación tales como avance rápido y rebobinado</a:t>
            </a:r>
            <a:endParaRPr sz="1400"/>
          </a:p>
          <a:p>
            <a:pPr indent="-317500" lvl="0" marL="457200" rtl="0" algn="l">
              <a:spcBef>
                <a:spcPts val="0"/>
              </a:spcBef>
              <a:spcAft>
                <a:spcPts val="0"/>
              </a:spcAft>
              <a:buSzPts val="1400"/>
              <a:buChar char="●"/>
            </a:pPr>
            <a:r>
              <a:rPr lang="en-US" sz="1400"/>
              <a:t>Obtenga datos que puede usar para la medición a nivel de reproducción</a:t>
            </a:r>
            <a:endParaRPr sz="1400"/>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pic>
        <p:nvPicPr>
          <p:cNvPr id="952" name="Google Shape;952;g631da4fcd9_1_69"/>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
        <p:nvSpPr>
          <p:cNvPr id="953" name="Google Shape;953;g631da4fcd9_1_69"/>
          <p:cNvSpPr txBox="1"/>
          <p:nvPr>
            <p:ph type="title"/>
          </p:nvPr>
        </p:nvSpPr>
        <p:spPr>
          <a:xfrm>
            <a:off x="698200" y="1505300"/>
            <a:ext cx="8850900" cy="645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Audio (AVAudioPlayer)</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7" name="Shape 957"/>
        <p:cNvGrpSpPr/>
        <p:nvPr/>
      </p:nvGrpSpPr>
      <p:grpSpPr>
        <a:xfrm>
          <a:off x="0" y="0"/>
          <a:ext cx="0" cy="0"/>
          <a:chOff x="0" y="0"/>
          <a:chExt cx="0" cy="0"/>
        </a:xfrm>
      </p:grpSpPr>
      <p:sp>
        <p:nvSpPr>
          <p:cNvPr id="958" name="Google Shape;958;g631da4fcd9_1_81"/>
          <p:cNvSpPr txBox="1"/>
          <p:nvPr>
            <p:ph idx="1" type="body"/>
          </p:nvPr>
        </p:nvSpPr>
        <p:spPr>
          <a:xfrm>
            <a:off x="795425" y="2150300"/>
            <a:ext cx="8258400" cy="45123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lang="en-US"/>
              <a:t>Cree servicios de nivel de vista para reproducción de medios, completos con controles de usuario, navegación de capítulos y soporte para subtítulos y subtítulos.</a:t>
            </a:r>
            <a:endParaRPr sz="1400"/>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pic>
        <p:nvPicPr>
          <p:cNvPr id="959" name="Google Shape;959;g631da4fcd9_1_81"/>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
        <p:nvSpPr>
          <p:cNvPr id="960" name="Google Shape;960;g631da4fcd9_1_81"/>
          <p:cNvSpPr txBox="1"/>
          <p:nvPr>
            <p:ph type="title"/>
          </p:nvPr>
        </p:nvSpPr>
        <p:spPr>
          <a:xfrm>
            <a:off x="698200" y="1505300"/>
            <a:ext cx="8850900" cy="645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Video</a:t>
            </a:r>
            <a:r>
              <a:rPr lang="en-US"/>
              <a:t> (AVKit)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g601424fe3e_0_211"/>
          <p:cNvSpPr txBox="1"/>
          <p:nvPr>
            <p:ph type="title"/>
          </p:nvPr>
        </p:nvSpPr>
        <p:spPr>
          <a:xfrm>
            <a:off x="698193" y="1810093"/>
            <a:ext cx="8596800" cy="109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CREACIÓN DE UN NUEVO PROYECTO</a:t>
            </a:r>
            <a:endParaRPr/>
          </a:p>
        </p:txBody>
      </p:sp>
      <p:sp>
        <p:nvSpPr>
          <p:cNvPr id="214" name="Google Shape;214;g601424fe3e_0_211"/>
          <p:cNvSpPr txBox="1"/>
          <p:nvPr>
            <p:ph idx="1" type="body"/>
          </p:nvPr>
        </p:nvSpPr>
        <p:spPr>
          <a:xfrm>
            <a:off x="842700" y="2499625"/>
            <a:ext cx="4951500" cy="950700"/>
          </a:xfrm>
          <a:prstGeom prst="rect">
            <a:avLst/>
          </a:prstGeom>
          <a:noFill/>
          <a:ln>
            <a:noFill/>
          </a:ln>
        </p:spPr>
        <p:txBody>
          <a:bodyPr anchorCtr="0" anchor="t" bIns="45700" lIns="91425" spcFirstLastPara="1" rIns="91425" wrap="square" tIns="45700">
            <a:noAutofit/>
          </a:bodyPr>
          <a:lstStyle/>
          <a:p>
            <a:pPr indent="-320040" lvl="0" marL="457200" rtl="0" algn="l">
              <a:lnSpc>
                <a:spcPct val="100000"/>
              </a:lnSpc>
              <a:spcBef>
                <a:spcPts val="0"/>
              </a:spcBef>
              <a:spcAft>
                <a:spcPts val="0"/>
              </a:spcAft>
              <a:buClr>
                <a:srgbClr val="000000"/>
              </a:buClr>
              <a:buSzPts val="1440"/>
              <a:buChar char="●"/>
            </a:pPr>
            <a:r>
              <a:rPr lang="en-US">
                <a:solidFill>
                  <a:srgbClr val="000000"/>
                </a:solidFill>
                <a:highlight>
                  <a:srgbClr val="FFFFFF"/>
                </a:highlight>
              </a:rPr>
              <a:t>Abrir XCode en el menu Applications</a:t>
            </a:r>
            <a:endParaRPr>
              <a:solidFill>
                <a:srgbClr val="000000"/>
              </a:solidFill>
              <a:highlight>
                <a:srgbClr val="FFFFFF"/>
              </a:highlight>
            </a:endParaRPr>
          </a:p>
          <a:p>
            <a:pPr indent="-320040" lvl="0" marL="457200" rtl="0" algn="l">
              <a:lnSpc>
                <a:spcPct val="100000"/>
              </a:lnSpc>
              <a:spcBef>
                <a:spcPts val="0"/>
              </a:spcBef>
              <a:spcAft>
                <a:spcPts val="0"/>
              </a:spcAft>
              <a:buClr>
                <a:srgbClr val="000000"/>
              </a:buClr>
              <a:buSzPts val="1440"/>
              <a:buChar char="●"/>
            </a:pPr>
            <a:r>
              <a:rPr lang="en-US">
                <a:solidFill>
                  <a:srgbClr val="000000"/>
                </a:solidFill>
                <a:highlight>
                  <a:srgbClr val="FFFFFF"/>
                </a:highlight>
              </a:rPr>
              <a:t>Click en “Create a new XCode project”</a:t>
            </a:r>
            <a:endParaRPr>
              <a:solidFill>
                <a:srgbClr val="000000"/>
              </a:solidFill>
              <a:highlight>
                <a:srgbClr val="FFFFFF"/>
              </a:highlight>
            </a:endParaRPr>
          </a:p>
          <a:p>
            <a:pPr indent="-320040" lvl="0" marL="457200" rtl="0" algn="l">
              <a:lnSpc>
                <a:spcPct val="100000"/>
              </a:lnSpc>
              <a:spcBef>
                <a:spcPts val="0"/>
              </a:spcBef>
              <a:spcAft>
                <a:spcPts val="0"/>
              </a:spcAft>
              <a:buClr>
                <a:srgbClr val="000000"/>
              </a:buClr>
              <a:buSzPts val="1440"/>
              <a:buChar char="●"/>
            </a:pPr>
            <a:r>
              <a:rPr lang="en-US">
                <a:solidFill>
                  <a:srgbClr val="000000"/>
                </a:solidFill>
                <a:highlight>
                  <a:srgbClr val="FFFFFF"/>
                </a:highlight>
              </a:rPr>
              <a:t>Elegir la opción “Single View App”</a:t>
            </a:r>
            <a:endParaRPr>
              <a:solidFill>
                <a:srgbClr val="000000"/>
              </a:solidFill>
              <a:highlight>
                <a:srgbClr val="FFFFFF"/>
              </a:highlight>
            </a:endParaRPr>
          </a:p>
        </p:txBody>
      </p:sp>
      <p:pic>
        <p:nvPicPr>
          <p:cNvPr id="215" name="Google Shape;215;g601424fe3e_0_211"/>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pic>
        <p:nvPicPr>
          <p:cNvPr id="216" name="Google Shape;216;g601424fe3e_0_211"/>
          <p:cNvPicPr preferRelativeResize="0"/>
          <p:nvPr/>
        </p:nvPicPr>
        <p:blipFill>
          <a:blip r:embed="rId4">
            <a:alphaModFix/>
          </a:blip>
          <a:stretch>
            <a:fillRect/>
          </a:stretch>
        </p:blipFill>
        <p:spPr>
          <a:xfrm>
            <a:off x="2558050" y="3429000"/>
            <a:ext cx="4877109" cy="306727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4" name="Shape 964"/>
        <p:cNvGrpSpPr/>
        <p:nvPr/>
      </p:nvGrpSpPr>
      <p:grpSpPr>
        <a:xfrm>
          <a:off x="0" y="0"/>
          <a:ext cx="0" cy="0"/>
          <a:chOff x="0" y="0"/>
          <a:chExt cx="0" cy="0"/>
        </a:xfrm>
      </p:grpSpPr>
      <p:sp>
        <p:nvSpPr>
          <p:cNvPr id="965" name="Google Shape;965;g631da4fcd9_1_89"/>
          <p:cNvSpPr txBox="1"/>
          <p:nvPr>
            <p:ph idx="1" type="body"/>
          </p:nvPr>
        </p:nvSpPr>
        <p:spPr>
          <a:xfrm>
            <a:off x="795425" y="2150300"/>
            <a:ext cx="8258400" cy="45123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lang="en-US"/>
              <a:t>Cree servicios de nivel de vista para reproducción de medios, completos con controles de usuario, navegación de capítulos y soporte para subtítulos y subtítulos.</a:t>
            </a:r>
            <a:endParaRPr sz="1400"/>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pic>
        <p:nvPicPr>
          <p:cNvPr id="966" name="Google Shape;966;g631da4fcd9_1_89"/>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
        <p:nvSpPr>
          <p:cNvPr id="967" name="Google Shape;967;g631da4fcd9_1_89"/>
          <p:cNvSpPr txBox="1"/>
          <p:nvPr>
            <p:ph type="title"/>
          </p:nvPr>
        </p:nvSpPr>
        <p:spPr>
          <a:xfrm>
            <a:off x="698200" y="1505300"/>
            <a:ext cx="8850900" cy="645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Camera</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1" name="Shape 971"/>
        <p:cNvGrpSpPr/>
        <p:nvPr/>
      </p:nvGrpSpPr>
      <p:grpSpPr>
        <a:xfrm>
          <a:off x="0" y="0"/>
          <a:ext cx="0" cy="0"/>
          <a:chOff x="0" y="0"/>
          <a:chExt cx="0" cy="0"/>
        </a:xfrm>
      </p:grpSpPr>
      <p:sp>
        <p:nvSpPr>
          <p:cNvPr id="972" name="Google Shape;972;g631da4fcd9_1_95"/>
          <p:cNvSpPr txBox="1"/>
          <p:nvPr>
            <p:ph idx="1" type="body"/>
          </p:nvPr>
        </p:nvSpPr>
        <p:spPr>
          <a:xfrm>
            <a:off x="795425" y="2150300"/>
            <a:ext cx="8258400" cy="45123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lang="en-US"/>
              <a:t>Las animaciones en las vistas se realizan por medio del UIView.animate()</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Donde el atributo “animations” es un Closure donde se pondran las propiedades que se van a cambiar. Ancho, alto, color, x, y, etc. </a:t>
            </a:r>
            <a:endParaRPr sz="1400"/>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pic>
        <p:nvPicPr>
          <p:cNvPr id="973" name="Google Shape;973;g631da4fcd9_1_95"/>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
        <p:nvSpPr>
          <p:cNvPr id="974" name="Google Shape;974;g631da4fcd9_1_95"/>
          <p:cNvSpPr txBox="1"/>
          <p:nvPr>
            <p:ph type="title"/>
          </p:nvPr>
        </p:nvSpPr>
        <p:spPr>
          <a:xfrm>
            <a:off x="698200" y="1505300"/>
            <a:ext cx="8850900" cy="645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Animaciones</a:t>
            </a:r>
            <a:endParaRPr/>
          </a:p>
        </p:txBody>
      </p:sp>
      <p:pic>
        <p:nvPicPr>
          <p:cNvPr id="975" name="Google Shape;975;g631da4fcd9_1_95"/>
          <p:cNvPicPr preferRelativeResize="0"/>
          <p:nvPr/>
        </p:nvPicPr>
        <p:blipFill>
          <a:blip r:embed="rId4">
            <a:alphaModFix/>
          </a:blip>
          <a:stretch>
            <a:fillRect/>
          </a:stretch>
        </p:blipFill>
        <p:spPr>
          <a:xfrm>
            <a:off x="1179850" y="2753550"/>
            <a:ext cx="7665999" cy="8792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9" name="Shape 979"/>
        <p:cNvGrpSpPr/>
        <p:nvPr/>
      </p:nvGrpSpPr>
      <p:grpSpPr>
        <a:xfrm>
          <a:off x="0" y="0"/>
          <a:ext cx="0" cy="0"/>
          <a:chOff x="0" y="0"/>
          <a:chExt cx="0" cy="0"/>
        </a:xfrm>
      </p:grpSpPr>
      <p:sp>
        <p:nvSpPr>
          <p:cNvPr id="980" name="Google Shape;980;g631da4fcd9_1_103"/>
          <p:cNvSpPr txBox="1"/>
          <p:nvPr>
            <p:ph idx="1" type="body"/>
          </p:nvPr>
        </p:nvSpPr>
        <p:spPr>
          <a:xfrm>
            <a:off x="795425" y="2150300"/>
            <a:ext cx="8258400" cy="45123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lang="en-US"/>
              <a:t>Se usa la clase: “</a:t>
            </a:r>
            <a:r>
              <a:rPr lang="en-US" sz="3000">
                <a:solidFill>
                  <a:srgbClr val="333333"/>
                </a:solidFill>
                <a:highlight>
                  <a:srgbClr val="FFFFFF"/>
                </a:highlight>
                <a:latin typeface="Arial"/>
                <a:ea typeface="Arial"/>
                <a:cs typeface="Arial"/>
                <a:sym typeface="Arial"/>
              </a:rPr>
              <a:t>CGAffineTransform</a:t>
            </a:r>
            <a:r>
              <a:rPr lang="en-US"/>
              <a:t>” </a:t>
            </a:r>
            <a:endParaRPr/>
          </a:p>
          <a:p>
            <a:pPr indent="0" lvl="0" marL="0" rtl="0" algn="l">
              <a:spcBef>
                <a:spcPts val="1000"/>
              </a:spcBef>
              <a:spcAft>
                <a:spcPts val="0"/>
              </a:spcAft>
              <a:buNone/>
            </a:pPr>
            <a:r>
              <a:rPr lang="en-US"/>
              <a:t>Es u</a:t>
            </a:r>
            <a:r>
              <a:rPr lang="en-US"/>
              <a:t>na matriz de transformación afín para usar en el dibujo de gráficos 2D.</a:t>
            </a:r>
            <a:r>
              <a:rPr lang="en-US"/>
              <a:t> </a:t>
            </a:r>
            <a:endParaRPr/>
          </a:p>
          <a:p>
            <a:pPr indent="0" lvl="0" marL="0" rtl="0" algn="l">
              <a:spcBef>
                <a:spcPts val="1000"/>
              </a:spcBef>
              <a:spcAft>
                <a:spcPts val="0"/>
              </a:spcAft>
              <a:buNone/>
            </a:pPr>
            <a:r>
              <a:rPr lang="en-US"/>
              <a:t>Con esta clase podemos rotar, escalar y mover una vista.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pic>
        <p:nvPicPr>
          <p:cNvPr id="981" name="Google Shape;981;g631da4fcd9_1_103"/>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
        <p:nvSpPr>
          <p:cNvPr id="982" name="Google Shape;982;g631da4fcd9_1_103"/>
          <p:cNvSpPr txBox="1"/>
          <p:nvPr>
            <p:ph type="title"/>
          </p:nvPr>
        </p:nvSpPr>
        <p:spPr>
          <a:xfrm>
            <a:off x="698200" y="1505300"/>
            <a:ext cx="8850900" cy="645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Animaciones (Transformaciones)</a:t>
            </a:r>
            <a:endParaRPr/>
          </a:p>
        </p:txBody>
      </p:sp>
      <p:pic>
        <p:nvPicPr>
          <p:cNvPr id="983" name="Google Shape;983;g631da4fcd9_1_103"/>
          <p:cNvPicPr preferRelativeResize="0"/>
          <p:nvPr/>
        </p:nvPicPr>
        <p:blipFill>
          <a:blip r:embed="rId4">
            <a:alphaModFix/>
          </a:blip>
          <a:stretch>
            <a:fillRect/>
          </a:stretch>
        </p:blipFill>
        <p:spPr>
          <a:xfrm>
            <a:off x="381600" y="3928825"/>
            <a:ext cx="9086026" cy="155342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7" name="Shape 987"/>
        <p:cNvGrpSpPr/>
        <p:nvPr/>
      </p:nvGrpSpPr>
      <p:grpSpPr>
        <a:xfrm>
          <a:off x="0" y="0"/>
          <a:ext cx="0" cy="0"/>
          <a:chOff x="0" y="0"/>
          <a:chExt cx="0" cy="0"/>
        </a:xfrm>
      </p:grpSpPr>
      <p:sp>
        <p:nvSpPr>
          <p:cNvPr id="988" name="Google Shape;988;g631da4fcd9_1_114"/>
          <p:cNvSpPr txBox="1"/>
          <p:nvPr>
            <p:ph idx="1" type="body"/>
          </p:nvPr>
        </p:nvSpPr>
        <p:spPr>
          <a:xfrm>
            <a:off x="795425" y="2150300"/>
            <a:ext cx="8258400" cy="45123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lang="en-US"/>
              <a:t>El objeto que utiliza para iniciar y detener la entrega de eventos relacionados con la ubicación a su aplicación.</a:t>
            </a:r>
            <a:endParaRPr/>
          </a:p>
        </p:txBody>
      </p:sp>
      <p:pic>
        <p:nvPicPr>
          <p:cNvPr id="989" name="Google Shape;989;g631da4fcd9_1_114"/>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
        <p:nvSpPr>
          <p:cNvPr id="990" name="Google Shape;990;g631da4fcd9_1_114"/>
          <p:cNvSpPr txBox="1"/>
          <p:nvPr>
            <p:ph type="title"/>
          </p:nvPr>
        </p:nvSpPr>
        <p:spPr>
          <a:xfrm>
            <a:off x="698200" y="1505300"/>
            <a:ext cx="8850900" cy="645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GPS (CLLocationManager)</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4" name="Shape 994"/>
        <p:cNvGrpSpPr/>
        <p:nvPr/>
      </p:nvGrpSpPr>
      <p:grpSpPr>
        <a:xfrm>
          <a:off x="0" y="0"/>
          <a:ext cx="0" cy="0"/>
          <a:chOff x="0" y="0"/>
          <a:chExt cx="0" cy="0"/>
        </a:xfrm>
      </p:grpSpPr>
      <p:sp>
        <p:nvSpPr>
          <p:cNvPr id="995" name="Google Shape;995;g631da4fcd9_1_122"/>
          <p:cNvSpPr txBox="1"/>
          <p:nvPr>
            <p:ph type="ctrTitle"/>
          </p:nvPr>
        </p:nvSpPr>
        <p:spPr>
          <a:xfrm>
            <a:off x="1507067" y="2404534"/>
            <a:ext cx="7767000" cy="16464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accent1"/>
              </a:buClr>
              <a:buSzPts val="5400"/>
              <a:buFont typeface="Trebuchet MS"/>
              <a:buNone/>
            </a:pPr>
            <a:r>
              <a:rPr lang="en-US"/>
              <a:t>Pruebas de codigo</a:t>
            </a:r>
            <a:endParaRPr/>
          </a:p>
        </p:txBody>
      </p:sp>
      <p:sp>
        <p:nvSpPr>
          <p:cNvPr id="996" name="Google Shape;996;g631da4fcd9_1_122"/>
          <p:cNvSpPr txBox="1"/>
          <p:nvPr>
            <p:ph idx="1" type="subTitle"/>
          </p:nvPr>
        </p:nvSpPr>
        <p:spPr>
          <a:xfrm>
            <a:off x="1507067" y="4050833"/>
            <a:ext cx="7767000" cy="10968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40"/>
              <a:buNone/>
            </a:pPr>
            <a:r>
              <a:rPr lang="en-US"/>
              <a:t>Usando Swift</a:t>
            </a:r>
            <a:endParaRPr/>
          </a:p>
        </p:txBody>
      </p:sp>
      <p:pic>
        <p:nvPicPr>
          <p:cNvPr id="997" name="Google Shape;997;g631da4fcd9_1_122"/>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1" name="Shape 1001"/>
        <p:cNvGrpSpPr/>
        <p:nvPr/>
      </p:nvGrpSpPr>
      <p:grpSpPr>
        <a:xfrm>
          <a:off x="0" y="0"/>
          <a:ext cx="0" cy="0"/>
          <a:chOff x="0" y="0"/>
          <a:chExt cx="0" cy="0"/>
        </a:xfrm>
      </p:grpSpPr>
      <p:sp>
        <p:nvSpPr>
          <p:cNvPr id="1002" name="Google Shape;1002;g631da4fcd9_1_128"/>
          <p:cNvSpPr txBox="1"/>
          <p:nvPr>
            <p:ph idx="1" type="body"/>
          </p:nvPr>
        </p:nvSpPr>
        <p:spPr>
          <a:xfrm>
            <a:off x="795425" y="2150300"/>
            <a:ext cx="8258400" cy="45123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lang="en-US" sz="1400"/>
              <a:t>El uso de pruebas unitarias y otras formas de pruebas automatizadas puede ser una excelente manera de proteger una base de código contra regresiones y reducir la necesidad de pruebas manuales. Las pruebas unitarias también pueden ser una buena herramienta para tratar de reproducir errores difíciles y encontrar la fuente de pérdidas de memoria.</a:t>
            </a:r>
            <a:endParaRPr sz="1400"/>
          </a:p>
          <a:p>
            <a:pPr indent="0" lvl="0" marL="0" rtl="0" algn="l">
              <a:spcBef>
                <a:spcPts val="1000"/>
              </a:spcBef>
              <a:spcAft>
                <a:spcPts val="0"/>
              </a:spcAft>
              <a:buNone/>
            </a:pPr>
            <a:r>
              <a:rPr lang="en-US" sz="1400"/>
              <a:t>Para realizar las pruebas unitarias se usar la clase: XCTestCase</a:t>
            </a:r>
            <a:endParaRPr sz="1400">
              <a:solidFill>
                <a:srgbClr val="333333"/>
              </a:solidFill>
              <a:highlight>
                <a:srgbClr val="FFFFFF"/>
              </a:highlight>
              <a:latin typeface="Arial"/>
              <a:ea typeface="Arial"/>
              <a:cs typeface="Arial"/>
              <a:sym typeface="Arial"/>
            </a:endParaRPr>
          </a:p>
          <a:p>
            <a:pPr indent="0" lvl="0" marL="0" rtl="0" algn="l">
              <a:spcBef>
                <a:spcPts val="1000"/>
              </a:spcBef>
              <a:spcAft>
                <a:spcPts val="0"/>
              </a:spcAft>
              <a:buNone/>
            </a:pPr>
            <a:r>
              <a:t/>
            </a:r>
            <a:endParaRPr/>
          </a:p>
        </p:txBody>
      </p:sp>
      <p:pic>
        <p:nvPicPr>
          <p:cNvPr id="1003" name="Google Shape;1003;g631da4fcd9_1_128"/>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
        <p:nvSpPr>
          <p:cNvPr id="1004" name="Google Shape;1004;g631da4fcd9_1_128"/>
          <p:cNvSpPr txBox="1"/>
          <p:nvPr>
            <p:ph type="title"/>
          </p:nvPr>
        </p:nvSpPr>
        <p:spPr>
          <a:xfrm>
            <a:off x="698200" y="1505300"/>
            <a:ext cx="8850900" cy="645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Pruebas unitarias</a:t>
            </a:r>
            <a:endParaRPr/>
          </a:p>
        </p:txBody>
      </p:sp>
      <p:pic>
        <p:nvPicPr>
          <p:cNvPr id="1005" name="Google Shape;1005;g631da4fcd9_1_128"/>
          <p:cNvPicPr preferRelativeResize="0"/>
          <p:nvPr/>
        </p:nvPicPr>
        <p:blipFill>
          <a:blip r:embed="rId4">
            <a:alphaModFix/>
          </a:blip>
          <a:stretch>
            <a:fillRect/>
          </a:stretch>
        </p:blipFill>
        <p:spPr>
          <a:xfrm>
            <a:off x="894525" y="3568150"/>
            <a:ext cx="9559951" cy="321365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9" name="Shape 1009"/>
        <p:cNvGrpSpPr/>
        <p:nvPr/>
      </p:nvGrpSpPr>
      <p:grpSpPr>
        <a:xfrm>
          <a:off x="0" y="0"/>
          <a:ext cx="0" cy="0"/>
          <a:chOff x="0" y="0"/>
          <a:chExt cx="0" cy="0"/>
        </a:xfrm>
      </p:grpSpPr>
      <p:sp>
        <p:nvSpPr>
          <p:cNvPr id="1010" name="Google Shape;1010;g631da4fcd9_1_137"/>
          <p:cNvSpPr txBox="1"/>
          <p:nvPr>
            <p:ph idx="1" type="body"/>
          </p:nvPr>
        </p:nvSpPr>
        <p:spPr>
          <a:xfrm>
            <a:off x="795425" y="2150300"/>
            <a:ext cx="8258400" cy="45123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lang="en-US"/>
              <a:t>Las pruebas de UI están interactuando con los elementos de UI (botones, etc) de una aplicación tocando, deslizando, desplazándose y verificando el comportamiento.</a:t>
            </a:r>
            <a:endParaRPr/>
          </a:p>
          <a:p>
            <a:pPr indent="0" lvl="0" marL="0" rtl="0" algn="l">
              <a:spcBef>
                <a:spcPts val="1000"/>
              </a:spcBef>
              <a:spcAft>
                <a:spcPts val="0"/>
              </a:spcAft>
              <a:buNone/>
            </a:pPr>
            <a:r>
              <a:rPr lang="en-US"/>
              <a:t>La automatización de las pruebas de UI ahorrar tiempo, especialmente durante las pruebas de regresión, pero al mismo tiempo, las pruebas de automatización deben simular el comportamiento del ser humano.</a:t>
            </a:r>
            <a:endParaRPr/>
          </a:p>
          <a:p>
            <a:pPr indent="0" lvl="0" marL="0" rtl="0" algn="l">
              <a:spcBef>
                <a:spcPts val="1000"/>
              </a:spcBef>
              <a:spcAft>
                <a:spcPts val="0"/>
              </a:spcAft>
              <a:buNone/>
            </a:pPr>
            <a:r>
              <a:rPr lang="en-US"/>
              <a:t>Xcode le proporciona la clase XCUIElement que permite interacciones gestuales como:</a:t>
            </a:r>
            <a:endParaRPr/>
          </a:p>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pic>
        <p:nvPicPr>
          <p:cNvPr id="1011" name="Google Shape;1011;g631da4fcd9_1_137"/>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
        <p:nvSpPr>
          <p:cNvPr id="1012" name="Google Shape;1012;g631da4fcd9_1_137"/>
          <p:cNvSpPr txBox="1"/>
          <p:nvPr>
            <p:ph type="title"/>
          </p:nvPr>
        </p:nvSpPr>
        <p:spPr>
          <a:xfrm>
            <a:off x="698200" y="1505300"/>
            <a:ext cx="8850900" cy="645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Pruebas UI (Interfaz Grafica)</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6" name="Shape 1016"/>
        <p:cNvGrpSpPr/>
        <p:nvPr/>
      </p:nvGrpSpPr>
      <p:grpSpPr>
        <a:xfrm>
          <a:off x="0" y="0"/>
          <a:ext cx="0" cy="0"/>
          <a:chOff x="0" y="0"/>
          <a:chExt cx="0" cy="0"/>
        </a:xfrm>
      </p:grpSpPr>
      <p:sp>
        <p:nvSpPr>
          <p:cNvPr id="1017" name="Google Shape;1017;g631da4fcd9_1_146"/>
          <p:cNvSpPr txBox="1"/>
          <p:nvPr>
            <p:ph idx="1" type="body"/>
          </p:nvPr>
        </p:nvSpPr>
        <p:spPr>
          <a:xfrm>
            <a:off x="795425" y="2150300"/>
            <a:ext cx="8258400" cy="45123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lang="en-US"/>
              <a:t>Xcode le proporciona la clase XCUIElement que permite interacciones gestuales como:</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pic>
        <p:nvPicPr>
          <p:cNvPr id="1018" name="Google Shape;1018;g631da4fcd9_1_146"/>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
        <p:nvSpPr>
          <p:cNvPr id="1019" name="Google Shape;1019;g631da4fcd9_1_146"/>
          <p:cNvSpPr txBox="1"/>
          <p:nvPr>
            <p:ph type="title"/>
          </p:nvPr>
        </p:nvSpPr>
        <p:spPr>
          <a:xfrm>
            <a:off x="698200" y="1505300"/>
            <a:ext cx="8850900" cy="645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Pruebas UI (Interfaz Grafica)</a:t>
            </a:r>
            <a:endParaRPr/>
          </a:p>
        </p:txBody>
      </p:sp>
      <p:pic>
        <p:nvPicPr>
          <p:cNvPr id="1020" name="Google Shape;1020;g631da4fcd9_1_146"/>
          <p:cNvPicPr preferRelativeResize="0"/>
          <p:nvPr/>
        </p:nvPicPr>
        <p:blipFill>
          <a:blip r:embed="rId4">
            <a:alphaModFix/>
          </a:blip>
          <a:stretch>
            <a:fillRect/>
          </a:stretch>
        </p:blipFill>
        <p:spPr>
          <a:xfrm>
            <a:off x="1081250" y="2948400"/>
            <a:ext cx="7052251" cy="353197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4" name="Shape 1024"/>
        <p:cNvGrpSpPr/>
        <p:nvPr/>
      </p:nvGrpSpPr>
      <p:grpSpPr>
        <a:xfrm>
          <a:off x="0" y="0"/>
          <a:ext cx="0" cy="0"/>
          <a:chOff x="0" y="0"/>
          <a:chExt cx="0" cy="0"/>
        </a:xfrm>
      </p:grpSpPr>
      <p:sp>
        <p:nvSpPr>
          <p:cNvPr id="1025" name="Google Shape;1025;g631da4fcd9_1_167"/>
          <p:cNvSpPr txBox="1"/>
          <p:nvPr>
            <p:ph type="ctrTitle"/>
          </p:nvPr>
        </p:nvSpPr>
        <p:spPr>
          <a:xfrm>
            <a:off x="1507067" y="2404534"/>
            <a:ext cx="7767000" cy="16464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accent1"/>
              </a:buClr>
              <a:buSzPts val="5400"/>
              <a:buFont typeface="Trebuchet MS"/>
              <a:buNone/>
            </a:pPr>
            <a:r>
              <a:rPr lang="en-US"/>
              <a:t>App Store</a:t>
            </a:r>
            <a:endParaRPr/>
          </a:p>
        </p:txBody>
      </p:sp>
      <p:sp>
        <p:nvSpPr>
          <p:cNvPr id="1026" name="Google Shape;1026;g631da4fcd9_1_167"/>
          <p:cNvSpPr txBox="1"/>
          <p:nvPr>
            <p:ph idx="1" type="subTitle"/>
          </p:nvPr>
        </p:nvSpPr>
        <p:spPr>
          <a:xfrm>
            <a:off x="1507067" y="4050833"/>
            <a:ext cx="7767000" cy="10968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40"/>
              <a:buNone/>
            </a:pPr>
            <a:r>
              <a:rPr lang="en-US"/>
              <a:t>Usando Swift</a:t>
            </a:r>
            <a:endParaRPr/>
          </a:p>
        </p:txBody>
      </p:sp>
      <p:pic>
        <p:nvPicPr>
          <p:cNvPr id="1027" name="Google Shape;1027;g631da4fcd9_1_167"/>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1" name="Shape 1031"/>
        <p:cNvGrpSpPr/>
        <p:nvPr/>
      </p:nvGrpSpPr>
      <p:grpSpPr>
        <a:xfrm>
          <a:off x="0" y="0"/>
          <a:ext cx="0" cy="0"/>
          <a:chOff x="0" y="0"/>
          <a:chExt cx="0" cy="0"/>
        </a:xfrm>
      </p:grpSpPr>
      <p:sp>
        <p:nvSpPr>
          <p:cNvPr id="1032" name="Google Shape;1032;g631da4fcd9_1_173"/>
          <p:cNvSpPr txBox="1"/>
          <p:nvPr>
            <p:ph idx="1" type="body"/>
          </p:nvPr>
        </p:nvSpPr>
        <p:spPr>
          <a:xfrm>
            <a:off x="795425" y="2150300"/>
            <a:ext cx="8258400" cy="45123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lang="en-US" u="sng">
                <a:solidFill>
                  <a:srgbClr val="000000"/>
                </a:solidFill>
                <a:hlinkClick r:id="rId3"/>
              </a:rPr>
              <a:t>https://appstoreconnect.apple.com</a:t>
            </a:r>
            <a:endParaRPr>
              <a:solidFill>
                <a:srgbClr val="000000"/>
              </a:solidFill>
            </a:endParaRPr>
          </a:p>
          <a:p>
            <a:pPr indent="0" lvl="0" marL="0" rtl="0" algn="l">
              <a:spcBef>
                <a:spcPts val="1000"/>
              </a:spcBef>
              <a:spcAft>
                <a:spcPts val="0"/>
              </a:spcAft>
              <a:buNone/>
            </a:pPr>
            <a:r>
              <a:rPr lang="en-US"/>
              <a:t>En esta página podremos revisar nuestras aplicaciones y administrar los usuarios/accesos para el desarrollo, administración y distribución de la aplicación</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pic>
        <p:nvPicPr>
          <p:cNvPr id="1033" name="Google Shape;1033;g631da4fcd9_1_173"/>
          <p:cNvPicPr preferRelativeResize="0"/>
          <p:nvPr/>
        </p:nvPicPr>
        <p:blipFill rotWithShape="1">
          <a:blip r:embed="rId4">
            <a:alphaModFix/>
          </a:blip>
          <a:srcRect b="0" l="0" r="0" t="0"/>
          <a:stretch/>
        </p:blipFill>
        <p:spPr>
          <a:xfrm>
            <a:off x="995107" y="284111"/>
            <a:ext cx="4609281" cy="1263835"/>
          </a:xfrm>
          <a:prstGeom prst="rect">
            <a:avLst/>
          </a:prstGeom>
          <a:noFill/>
          <a:ln>
            <a:noFill/>
          </a:ln>
        </p:spPr>
      </p:pic>
      <p:sp>
        <p:nvSpPr>
          <p:cNvPr id="1034" name="Google Shape;1034;g631da4fcd9_1_173"/>
          <p:cNvSpPr txBox="1"/>
          <p:nvPr>
            <p:ph type="title"/>
          </p:nvPr>
        </p:nvSpPr>
        <p:spPr>
          <a:xfrm>
            <a:off x="698200" y="1505300"/>
            <a:ext cx="8850900" cy="645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App Store Connect</a:t>
            </a:r>
            <a:endParaRPr/>
          </a:p>
        </p:txBody>
      </p:sp>
      <p:pic>
        <p:nvPicPr>
          <p:cNvPr id="1035" name="Google Shape;1035;g631da4fcd9_1_173"/>
          <p:cNvPicPr preferRelativeResize="0"/>
          <p:nvPr/>
        </p:nvPicPr>
        <p:blipFill>
          <a:blip r:embed="rId5">
            <a:alphaModFix/>
          </a:blip>
          <a:stretch>
            <a:fillRect/>
          </a:stretch>
        </p:blipFill>
        <p:spPr>
          <a:xfrm>
            <a:off x="1111050" y="3655675"/>
            <a:ext cx="6343299" cy="3037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g601424fe3e_0_218"/>
          <p:cNvSpPr txBox="1"/>
          <p:nvPr>
            <p:ph type="title"/>
          </p:nvPr>
        </p:nvSpPr>
        <p:spPr>
          <a:xfrm>
            <a:off x="698193" y="1581493"/>
            <a:ext cx="8596800" cy="109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ENTORNO XCODE</a:t>
            </a:r>
            <a:endParaRPr/>
          </a:p>
        </p:txBody>
      </p:sp>
      <p:pic>
        <p:nvPicPr>
          <p:cNvPr id="222" name="Google Shape;222;g601424fe3e_0_218"/>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pic>
        <p:nvPicPr>
          <p:cNvPr id="223" name="Google Shape;223;g601424fe3e_0_218"/>
          <p:cNvPicPr preferRelativeResize="0"/>
          <p:nvPr/>
        </p:nvPicPr>
        <p:blipFill rotWithShape="1">
          <a:blip r:embed="rId4">
            <a:alphaModFix/>
          </a:blip>
          <a:srcRect b="1652" l="2918" r="1697" t="0"/>
          <a:stretch/>
        </p:blipFill>
        <p:spPr>
          <a:xfrm>
            <a:off x="948150" y="2211225"/>
            <a:ext cx="6496299" cy="4306275"/>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9" name="Shape 1039"/>
        <p:cNvGrpSpPr/>
        <p:nvPr/>
      </p:nvGrpSpPr>
      <p:grpSpPr>
        <a:xfrm>
          <a:off x="0" y="0"/>
          <a:ext cx="0" cy="0"/>
          <a:chOff x="0" y="0"/>
          <a:chExt cx="0" cy="0"/>
        </a:xfrm>
      </p:grpSpPr>
      <p:pic>
        <p:nvPicPr>
          <p:cNvPr id="1040" name="Google Shape;1040;g631da4fcd9_1_182"/>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
        <p:nvSpPr>
          <p:cNvPr id="1041" name="Google Shape;1041;g631da4fcd9_1_182"/>
          <p:cNvSpPr txBox="1"/>
          <p:nvPr>
            <p:ph type="title"/>
          </p:nvPr>
        </p:nvSpPr>
        <p:spPr>
          <a:xfrm>
            <a:off x="698200" y="1505300"/>
            <a:ext cx="8850900" cy="645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App Store Connect (Usuarios y accesos)</a:t>
            </a:r>
            <a:endParaRPr/>
          </a:p>
        </p:txBody>
      </p:sp>
      <p:pic>
        <p:nvPicPr>
          <p:cNvPr id="1042" name="Google Shape;1042;g631da4fcd9_1_182"/>
          <p:cNvPicPr preferRelativeResize="0"/>
          <p:nvPr/>
        </p:nvPicPr>
        <p:blipFill>
          <a:blip r:embed="rId4">
            <a:alphaModFix/>
          </a:blip>
          <a:stretch>
            <a:fillRect/>
          </a:stretch>
        </p:blipFill>
        <p:spPr>
          <a:xfrm>
            <a:off x="318050" y="2667150"/>
            <a:ext cx="11136422" cy="2931901"/>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6" name="Shape 1046"/>
        <p:cNvGrpSpPr/>
        <p:nvPr/>
      </p:nvGrpSpPr>
      <p:grpSpPr>
        <a:xfrm>
          <a:off x="0" y="0"/>
          <a:ext cx="0" cy="0"/>
          <a:chOff x="0" y="0"/>
          <a:chExt cx="0" cy="0"/>
        </a:xfrm>
      </p:grpSpPr>
      <p:sp>
        <p:nvSpPr>
          <p:cNvPr id="1047" name="Google Shape;1047;g631da4fcd9_1_197"/>
          <p:cNvSpPr txBox="1"/>
          <p:nvPr>
            <p:ph idx="1" type="body"/>
          </p:nvPr>
        </p:nvSpPr>
        <p:spPr>
          <a:xfrm>
            <a:off x="795425" y="2150300"/>
            <a:ext cx="8258400" cy="45123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lang="en-US" u="sng">
                <a:solidFill>
                  <a:srgbClr val="000000"/>
                </a:solidFill>
                <a:hlinkClick r:id="rId3"/>
              </a:rPr>
              <a:t>https://developer.apple.com/account/</a:t>
            </a:r>
            <a:endParaRPr>
              <a:solidFill>
                <a:srgbClr val="000000"/>
              </a:solidFill>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En esta página podemos crear certificados, perfiles de aprovisionamiento, identificadores de aplicaciones y todos los temas asociados al desarrollo y pruebas de la aplicación.</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pic>
        <p:nvPicPr>
          <p:cNvPr id="1048" name="Google Shape;1048;g631da4fcd9_1_197"/>
          <p:cNvPicPr preferRelativeResize="0"/>
          <p:nvPr/>
        </p:nvPicPr>
        <p:blipFill rotWithShape="1">
          <a:blip r:embed="rId4">
            <a:alphaModFix/>
          </a:blip>
          <a:srcRect b="0" l="0" r="0" t="0"/>
          <a:stretch/>
        </p:blipFill>
        <p:spPr>
          <a:xfrm>
            <a:off x="995107" y="284111"/>
            <a:ext cx="4609281" cy="1263835"/>
          </a:xfrm>
          <a:prstGeom prst="rect">
            <a:avLst/>
          </a:prstGeom>
          <a:noFill/>
          <a:ln>
            <a:noFill/>
          </a:ln>
        </p:spPr>
      </p:pic>
      <p:sp>
        <p:nvSpPr>
          <p:cNvPr id="1049" name="Google Shape;1049;g631da4fcd9_1_197"/>
          <p:cNvSpPr txBox="1"/>
          <p:nvPr>
            <p:ph type="title"/>
          </p:nvPr>
        </p:nvSpPr>
        <p:spPr>
          <a:xfrm>
            <a:off x="698200" y="1505300"/>
            <a:ext cx="8850900" cy="645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Cuenta de desarrollador de Apple</a:t>
            </a:r>
            <a:endParaRPr/>
          </a:p>
        </p:txBody>
      </p:sp>
      <p:pic>
        <p:nvPicPr>
          <p:cNvPr id="1050" name="Google Shape;1050;g631da4fcd9_1_197"/>
          <p:cNvPicPr preferRelativeResize="0"/>
          <p:nvPr/>
        </p:nvPicPr>
        <p:blipFill>
          <a:blip r:embed="rId5">
            <a:alphaModFix/>
          </a:blip>
          <a:stretch>
            <a:fillRect/>
          </a:stretch>
        </p:blipFill>
        <p:spPr>
          <a:xfrm>
            <a:off x="3238863" y="4608425"/>
            <a:ext cx="4098850" cy="120050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4" name="Shape 1054"/>
        <p:cNvGrpSpPr/>
        <p:nvPr/>
      </p:nvGrpSpPr>
      <p:grpSpPr>
        <a:xfrm>
          <a:off x="0" y="0"/>
          <a:ext cx="0" cy="0"/>
          <a:chOff x="0" y="0"/>
          <a:chExt cx="0" cy="0"/>
        </a:xfrm>
      </p:grpSpPr>
      <p:sp>
        <p:nvSpPr>
          <p:cNvPr id="1055" name="Google Shape;1055;g631da4fcd9_1_213"/>
          <p:cNvSpPr txBox="1"/>
          <p:nvPr>
            <p:ph idx="1" type="body"/>
          </p:nvPr>
        </p:nvSpPr>
        <p:spPr>
          <a:xfrm>
            <a:off x="795425" y="2150300"/>
            <a:ext cx="8258400" cy="45123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lang="en-US"/>
              <a:t>Los identificadores de la </a:t>
            </a:r>
            <a:r>
              <a:rPr lang="en-US"/>
              <a:t>aplicación</a:t>
            </a:r>
            <a:r>
              <a:rPr lang="en-US"/>
              <a:t> sirven para identificar la </a:t>
            </a:r>
            <a:r>
              <a:rPr lang="en-US"/>
              <a:t>aplicación</a:t>
            </a:r>
            <a:r>
              <a:rPr lang="en-US"/>
              <a:t> de todas las </a:t>
            </a:r>
            <a:r>
              <a:rPr lang="en-US"/>
              <a:t>demás</a:t>
            </a:r>
            <a:r>
              <a:rPr lang="en-US"/>
              <a:t> aplicaciones en la tienda de App Store. </a:t>
            </a:r>
            <a:endParaRPr/>
          </a:p>
          <a:p>
            <a:pPr indent="0" lvl="0" marL="0" rtl="0" algn="l">
              <a:spcBef>
                <a:spcPts val="1000"/>
              </a:spcBef>
              <a:spcAft>
                <a:spcPts val="0"/>
              </a:spcAft>
              <a:buNone/>
            </a:pPr>
            <a:r>
              <a:rPr lang="en-US"/>
              <a:t>El AppId se crea en esta </a:t>
            </a:r>
            <a:r>
              <a:rPr lang="en-US"/>
              <a:t>página</a:t>
            </a:r>
            <a:r>
              <a:rPr lang="en-US"/>
              <a:t> y el valor es el BundleId que aparece en XCode.</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pic>
        <p:nvPicPr>
          <p:cNvPr id="1056" name="Google Shape;1056;g631da4fcd9_1_213"/>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
        <p:nvSpPr>
          <p:cNvPr id="1057" name="Google Shape;1057;g631da4fcd9_1_213"/>
          <p:cNvSpPr txBox="1"/>
          <p:nvPr>
            <p:ph type="title"/>
          </p:nvPr>
        </p:nvSpPr>
        <p:spPr>
          <a:xfrm>
            <a:off x="698200" y="1505300"/>
            <a:ext cx="8850900" cy="645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Cuenta de desarrollador de Apple (App Id)</a:t>
            </a:r>
            <a:endParaRPr/>
          </a:p>
        </p:txBody>
      </p:sp>
      <p:pic>
        <p:nvPicPr>
          <p:cNvPr id="1058" name="Google Shape;1058;g631da4fcd9_1_213"/>
          <p:cNvPicPr preferRelativeResize="0"/>
          <p:nvPr/>
        </p:nvPicPr>
        <p:blipFill>
          <a:blip r:embed="rId4">
            <a:alphaModFix/>
          </a:blip>
          <a:stretch>
            <a:fillRect/>
          </a:stretch>
        </p:blipFill>
        <p:spPr>
          <a:xfrm>
            <a:off x="877950" y="3697262"/>
            <a:ext cx="6460423" cy="1418375"/>
          </a:xfrm>
          <a:prstGeom prst="rect">
            <a:avLst/>
          </a:prstGeom>
          <a:noFill/>
          <a:ln>
            <a:noFill/>
          </a:ln>
        </p:spPr>
      </p:pic>
      <p:pic>
        <p:nvPicPr>
          <p:cNvPr id="1059" name="Google Shape;1059;g631da4fcd9_1_213"/>
          <p:cNvPicPr preferRelativeResize="0"/>
          <p:nvPr/>
        </p:nvPicPr>
        <p:blipFill>
          <a:blip r:embed="rId5">
            <a:alphaModFix/>
          </a:blip>
          <a:stretch>
            <a:fillRect/>
          </a:stretch>
        </p:blipFill>
        <p:spPr>
          <a:xfrm>
            <a:off x="795425" y="5653700"/>
            <a:ext cx="7981950" cy="68580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3" name="Shape 1063"/>
        <p:cNvGrpSpPr/>
        <p:nvPr/>
      </p:nvGrpSpPr>
      <p:grpSpPr>
        <a:xfrm>
          <a:off x="0" y="0"/>
          <a:ext cx="0" cy="0"/>
          <a:chOff x="0" y="0"/>
          <a:chExt cx="0" cy="0"/>
        </a:xfrm>
      </p:grpSpPr>
      <p:sp>
        <p:nvSpPr>
          <p:cNvPr id="1064" name="Google Shape;1064;g631da4fcd9_1_222"/>
          <p:cNvSpPr txBox="1"/>
          <p:nvPr>
            <p:ph idx="1" type="body"/>
          </p:nvPr>
        </p:nvSpPr>
        <p:spPr>
          <a:xfrm>
            <a:off x="795425" y="2150300"/>
            <a:ext cx="8258400" cy="45123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lang="en-US"/>
              <a:t>Los certificados sirven para poder firmar la aplicación y </a:t>
            </a:r>
            <a:r>
              <a:rPr lang="en-US"/>
              <a:t>así</a:t>
            </a:r>
            <a:r>
              <a:rPr lang="en-US"/>
              <a:t> mantener la seguridad que exige Apple para las aplicaciones de iOS.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pic>
        <p:nvPicPr>
          <p:cNvPr id="1065" name="Google Shape;1065;g631da4fcd9_1_222"/>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
        <p:nvSpPr>
          <p:cNvPr id="1066" name="Google Shape;1066;g631da4fcd9_1_222"/>
          <p:cNvSpPr txBox="1"/>
          <p:nvPr>
            <p:ph type="title"/>
          </p:nvPr>
        </p:nvSpPr>
        <p:spPr>
          <a:xfrm>
            <a:off x="215350" y="1505300"/>
            <a:ext cx="9541500" cy="645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Cuenta desarrollador de Apple (Certificates)</a:t>
            </a:r>
            <a:endParaRPr/>
          </a:p>
        </p:txBody>
      </p:sp>
      <p:pic>
        <p:nvPicPr>
          <p:cNvPr id="1067" name="Google Shape;1067;g631da4fcd9_1_222"/>
          <p:cNvPicPr preferRelativeResize="0"/>
          <p:nvPr/>
        </p:nvPicPr>
        <p:blipFill>
          <a:blip r:embed="rId4">
            <a:alphaModFix/>
          </a:blip>
          <a:stretch>
            <a:fillRect/>
          </a:stretch>
        </p:blipFill>
        <p:spPr>
          <a:xfrm>
            <a:off x="726800" y="2939075"/>
            <a:ext cx="3572349" cy="1139275"/>
          </a:xfrm>
          <a:prstGeom prst="rect">
            <a:avLst/>
          </a:prstGeom>
          <a:noFill/>
          <a:ln>
            <a:noFill/>
          </a:ln>
        </p:spPr>
      </p:pic>
      <p:pic>
        <p:nvPicPr>
          <p:cNvPr id="1068" name="Google Shape;1068;g631da4fcd9_1_222"/>
          <p:cNvPicPr preferRelativeResize="0"/>
          <p:nvPr/>
        </p:nvPicPr>
        <p:blipFill>
          <a:blip r:embed="rId5">
            <a:alphaModFix/>
          </a:blip>
          <a:stretch>
            <a:fillRect/>
          </a:stretch>
        </p:blipFill>
        <p:spPr>
          <a:xfrm>
            <a:off x="719225" y="4186850"/>
            <a:ext cx="6331099" cy="1379050"/>
          </a:xfrm>
          <a:prstGeom prst="rect">
            <a:avLst/>
          </a:prstGeom>
          <a:noFill/>
          <a:ln>
            <a:noFill/>
          </a:ln>
        </p:spPr>
      </p:pic>
      <p:pic>
        <p:nvPicPr>
          <p:cNvPr id="1069" name="Google Shape;1069;g631da4fcd9_1_222"/>
          <p:cNvPicPr preferRelativeResize="0"/>
          <p:nvPr/>
        </p:nvPicPr>
        <p:blipFill>
          <a:blip r:embed="rId6">
            <a:alphaModFix/>
          </a:blip>
          <a:stretch>
            <a:fillRect/>
          </a:stretch>
        </p:blipFill>
        <p:spPr>
          <a:xfrm>
            <a:off x="889525" y="5565906"/>
            <a:ext cx="6142910" cy="1139275"/>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3" name="Shape 1073"/>
        <p:cNvGrpSpPr/>
        <p:nvPr/>
      </p:nvGrpSpPr>
      <p:grpSpPr>
        <a:xfrm>
          <a:off x="0" y="0"/>
          <a:ext cx="0" cy="0"/>
          <a:chOff x="0" y="0"/>
          <a:chExt cx="0" cy="0"/>
        </a:xfrm>
      </p:grpSpPr>
      <p:sp>
        <p:nvSpPr>
          <p:cNvPr id="1074" name="Google Shape;1074;g631da4fcd9_1_233"/>
          <p:cNvSpPr txBox="1"/>
          <p:nvPr>
            <p:ph idx="1" type="body"/>
          </p:nvPr>
        </p:nvSpPr>
        <p:spPr>
          <a:xfrm>
            <a:off x="795425" y="2150300"/>
            <a:ext cx="8258400" cy="45123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lang="en-US"/>
              <a:t>Los dispositivos son los </a:t>
            </a:r>
            <a:r>
              <a:rPr lang="en-US"/>
              <a:t>teléfonos</a:t>
            </a:r>
            <a:r>
              <a:rPr lang="en-US"/>
              <a:t>, iPads con iOS donde se desea que se instale la </a:t>
            </a:r>
            <a:r>
              <a:rPr lang="en-US"/>
              <a:t>aplicación</a:t>
            </a:r>
            <a:r>
              <a:rPr lang="en-US"/>
              <a:t> que estamos desarrollando. Estos dispositivos solo son usados para los certificados de desarrollo, no por los de </a:t>
            </a:r>
            <a:r>
              <a:rPr lang="en-US"/>
              <a:t>producción</a:t>
            </a:r>
            <a:r>
              <a:rPr lang="en-US"/>
              <a:t>.</a:t>
            </a:r>
            <a:endParaRPr/>
          </a:p>
          <a:p>
            <a:pPr indent="0" lvl="0" marL="0" rtl="0" algn="l">
              <a:spcBef>
                <a:spcPts val="1000"/>
              </a:spcBef>
              <a:spcAft>
                <a:spcPts val="0"/>
              </a:spcAft>
              <a:buNone/>
            </a:pPr>
            <a:r>
              <a:rPr lang="en-US"/>
              <a:t>El identificador de un dispositivo es el “Device ID (UDID)” que se puede consultar usando iTunnes.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pic>
        <p:nvPicPr>
          <p:cNvPr id="1075" name="Google Shape;1075;g631da4fcd9_1_233"/>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
        <p:nvSpPr>
          <p:cNvPr id="1076" name="Google Shape;1076;g631da4fcd9_1_233"/>
          <p:cNvSpPr txBox="1"/>
          <p:nvPr>
            <p:ph type="title"/>
          </p:nvPr>
        </p:nvSpPr>
        <p:spPr>
          <a:xfrm>
            <a:off x="215350" y="1505300"/>
            <a:ext cx="9541500" cy="645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Cuenta desarrollador de Apple (Devices)</a:t>
            </a:r>
            <a:endParaRPr/>
          </a:p>
        </p:txBody>
      </p:sp>
      <p:pic>
        <p:nvPicPr>
          <p:cNvPr id="1077" name="Google Shape;1077;g631da4fcd9_1_233"/>
          <p:cNvPicPr preferRelativeResize="0"/>
          <p:nvPr/>
        </p:nvPicPr>
        <p:blipFill>
          <a:blip r:embed="rId4">
            <a:alphaModFix/>
          </a:blip>
          <a:stretch>
            <a:fillRect/>
          </a:stretch>
        </p:blipFill>
        <p:spPr>
          <a:xfrm>
            <a:off x="703999" y="4231350"/>
            <a:ext cx="8258399" cy="1668818"/>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1" name="Shape 1081"/>
        <p:cNvGrpSpPr/>
        <p:nvPr/>
      </p:nvGrpSpPr>
      <p:grpSpPr>
        <a:xfrm>
          <a:off x="0" y="0"/>
          <a:ext cx="0" cy="0"/>
          <a:chOff x="0" y="0"/>
          <a:chExt cx="0" cy="0"/>
        </a:xfrm>
      </p:grpSpPr>
      <p:sp>
        <p:nvSpPr>
          <p:cNvPr id="1082" name="Google Shape;1082;g631da4fcd9_1_244"/>
          <p:cNvSpPr txBox="1"/>
          <p:nvPr>
            <p:ph idx="1" type="body"/>
          </p:nvPr>
        </p:nvSpPr>
        <p:spPr>
          <a:xfrm>
            <a:off x="795425" y="2150300"/>
            <a:ext cx="8258400" cy="45123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lang="en-US"/>
              <a:t>Los perfiles de aprovisionamiento son los certificados que agrupan los certificados de firma y los dispositivos para </a:t>
            </a:r>
            <a:r>
              <a:rPr lang="en-US"/>
              <a:t>asociarlos</a:t>
            </a:r>
            <a:r>
              <a:rPr lang="en-US"/>
              <a:t>. Esto funciona para un perfil de desarrollo. </a:t>
            </a:r>
            <a:endParaRPr/>
          </a:p>
          <a:p>
            <a:pPr indent="0" lvl="0" marL="0" rtl="0" algn="l">
              <a:spcBef>
                <a:spcPts val="1000"/>
              </a:spcBef>
              <a:spcAft>
                <a:spcPts val="0"/>
              </a:spcAft>
              <a:buNone/>
            </a:pPr>
            <a:r>
              <a:rPr lang="en-US"/>
              <a:t>Para produccion tambien hay un perfil de aprovisionamiento, pero este es </a:t>
            </a:r>
            <a:r>
              <a:rPr lang="en-US"/>
              <a:t>genérico</a:t>
            </a:r>
            <a:r>
              <a:rPr lang="en-US"/>
              <a:t> para </a:t>
            </a:r>
            <a:r>
              <a:rPr lang="en-US"/>
              <a:t>producción</a:t>
            </a:r>
            <a:r>
              <a:rPr lang="en-US"/>
              <a:t>.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pic>
        <p:nvPicPr>
          <p:cNvPr id="1083" name="Google Shape;1083;g631da4fcd9_1_244"/>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
        <p:nvSpPr>
          <p:cNvPr id="1084" name="Google Shape;1084;g631da4fcd9_1_244"/>
          <p:cNvSpPr txBox="1"/>
          <p:nvPr>
            <p:ph type="title"/>
          </p:nvPr>
        </p:nvSpPr>
        <p:spPr>
          <a:xfrm>
            <a:off x="795425" y="1505300"/>
            <a:ext cx="8961600" cy="645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Cuenta desarrollador de Apple (Profiles)</a:t>
            </a:r>
            <a:endParaRPr/>
          </a:p>
        </p:txBody>
      </p:sp>
      <p:pic>
        <p:nvPicPr>
          <p:cNvPr id="1085" name="Google Shape;1085;g631da4fcd9_1_244"/>
          <p:cNvPicPr preferRelativeResize="0"/>
          <p:nvPr/>
        </p:nvPicPr>
        <p:blipFill>
          <a:blip r:embed="rId4">
            <a:alphaModFix/>
          </a:blip>
          <a:stretch>
            <a:fillRect/>
          </a:stretch>
        </p:blipFill>
        <p:spPr>
          <a:xfrm>
            <a:off x="795425" y="4513723"/>
            <a:ext cx="10055077" cy="1489625"/>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9" name="Shape 1089"/>
        <p:cNvGrpSpPr/>
        <p:nvPr/>
      </p:nvGrpSpPr>
      <p:grpSpPr>
        <a:xfrm>
          <a:off x="0" y="0"/>
          <a:ext cx="0" cy="0"/>
          <a:chOff x="0" y="0"/>
          <a:chExt cx="0" cy="0"/>
        </a:xfrm>
      </p:grpSpPr>
      <p:sp>
        <p:nvSpPr>
          <p:cNvPr id="1090" name="Google Shape;1090;g631da4fcd9_1_252"/>
          <p:cNvSpPr txBox="1"/>
          <p:nvPr>
            <p:ph idx="1" type="body"/>
          </p:nvPr>
        </p:nvSpPr>
        <p:spPr>
          <a:xfrm>
            <a:off x="795425" y="2150300"/>
            <a:ext cx="8258400" cy="45123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lang="en-US"/>
              <a:t>Los perfiles de aprovisionamiento son los certificados que agrupan los certificados de firma y los dispositivos para asociarlos. Esto funciona para un perfil de desarrollo. </a:t>
            </a:r>
            <a:endParaRPr/>
          </a:p>
          <a:p>
            <a:pPr indent="0" lvl="0" marL="0" rtl="0" algn="l">
              <a:spcBef>
                <a:spcPts val="1000"/>
              </a:spcBef>
              <a:spcAft>
                <a:spcPts val="0"/>
              </a:spcAft>
              <a:buNone/>
            </a:pPr>
            <a:r>
              <a:rPr lang="en-US"/>
              <a:t>Para produccion tambien hay un perfil de aprovisionamiento, pero este es genérico para producción.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pic>
        <p:nvPicPr>
          <p:cNvPr id="1091" name="Google Shape;1091;g631da4fcd9_1_252"/>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
        <p:nvSpPr>
          <p:cNvPr id="1092" name="Google Shape;1092;g631da4fcd9_1_252"/>
          <p:cNvSpPr txBox="1"/>
          <p:nvPr>
            <p:ph type="title"/>
          </p:nvPr>
        </p:nvSpPr>
        <p:spPr>
          <a:xfrm>
            <a:off x="795425" y="1505300"/>
            <a:ext cx="8961600" cy="645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Cuenta desarrollador de Apple (Profiles)</a:t>
            </a:r>
            <a:endParaRPr/>
          </a:p>
        </p:txBody>
      </p:sp>
      <p:pic>
        <p:nvPicPr>
          <p:cNvPr id="1093" name="Google Shape;1093;g631da4fcd9_1_252"/>
          <p:cNvPicPr preferRelativeResize="0"/>
          <p:nvPr/>
        </p:nvPicPr>
        <p:blipFill>
          <a:blip r:embed="rId4">
            <a:alphaModFix/>
          </a:blip>
          <a:stretch>
            <a:fillRect/>
          </a:stretch>
        </p:blipFill>
        <p:spPr>
          <a:xfrm>
            <a:off x="795425" y="4513723"/>
            <a:ext cx="10055077" cy="1489625"/>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7" name="Shape 1097"/>
        <p:cNvGrpSpPr/>
        <p:nvPr/>
      </p:nvGrpSpPr>
      <p:grpSpPr>
        <a:xfrm>
          <a:off x="0" y="0"/>
          <a:ext cx="0" cy="0"/>
          <a:chOff x="0" y="0"/>
          <a:chExt cx="0" cy="0"/>
        </a:xfrm>
      </p:grpSpPr>
      <p:sp>
        <p:nvSpPr>
          <p:cNvPr id="1098" name="Google Shape;1098;g631da4fcd9_1_268"/>
          <p:cNvSpPr txBox="1"/>
          <p:nvPr>
            <p:ph type="ctrTitle"/>
          </p:nvPr>
        </p:nvSpPr>
        <p:spPr>
          <a:xfrm>
            <a:off x="1507067" y="2404534"/>
            <a:ext cx="7767000" cy="16464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accent1"/>
              </a:buClr>
              <a:buSzPts val="5400"/>
              <a:buFont typeface="Trebuchet MS"/>
              <a:buNone/>
            </a:pPr>
            <a:r>
              <a:rPr lang="en-US"/>
              <a:t>Gracias!!!</a:t>
            </a:r>
            <a:endParaRPr/>
          </a:p>
        </p:txBody>
      </p:sp>
      <p:sp>
        <p:nvSpPr>
          <p:cNvPr id="1099" name="Google Shape;1099;g631da4fcd9_1_268"/>
          <p:cNvSpPr txBox="1"/>
          <p:nvPr>
            <p:ph idx="1" type="subTitle"/>
          </p:nvPr>
        </p:nvSpPr>
        <p:spPr>
          <a:xfrm>
            <a:off x="1507067" y="4050833"/>
            <a:ext cx="7767000" cy="10968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40"/>
              <a:buNone/>
            </a:pPr>
            <a:r>
              <a:rPr lang="en-US"/>
              <a:t>julio.galeano@gmail.com</a:t>
            </a:r>
            <a:endParaRPr/>
          </a:p>
        </p:txBody>
      </p:sp>
      <p:pic>
        <p:nvPicPr>
          <p:cNvPr id="1100" name="Google Shape;1100;g631da4fcd9_1_268"/>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g601424fe3e_0_226"/>
          <p:cNvSpPr txBox="1"/>
          <p:nvPr>
            <p:ph type="title"/>
          </p:nvPr>
        </p:nvSpPr>
        <p:spPr>
          <a:xfrm>
            <a:off x="698193" y="1581493"/>
            <a:ext cx="8596800" cy="109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ENTORNO XCODE</a:t>
            </a:r>
            <a:endParaRPr/>
          </a:p>
        </p:txBody>
      </p:sp>
      <p:pic>
        <p:nvPicPr>
          <p:cNvPr id="229" name="Google Shape;229;g601424fe3e_0_226"/>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pic>
        <p:nvPicPr>
          <p:cNvPr id="230" name="Google Shape;230;g601424fe3e_0_226"/>
          <p:cNvPicPr preferRelativeResize="0"/>
          <p:nvPr/>
        </p:nvPicPr>
        <p:blipFill>
          <a:blip r:embed="rId4">
            <a:alphaModFix/>
          </a:blip>
          <a:stretch>
            <a:fillRect/>
          </a:stretch>
        </p:blipFill>
        <p:spPr>
          <a:xfrm>
            <a:off x="469600" y="2228568"/>
            <a:ext cx="4104753" cy="3876107"/>
          </a:xfrm>
          <a:prstGeom prst="rect">
            <a:avLst/>
          </a:prstGeom>
          <a:noFill/>
          <a:ln>
            <a:noFill/>
          </a:ln>
        </p:spPr>
      </p:pic>
      <p:pic>
        <p:nvPicPr>
          <p:cNvPr id="231" name="Google Shape;231;g601424fe3e_0_226"/>
          <p:cNvPicPr preferRelativeResize="0"/>
          <p:nvPr/>
        </p:nvPicPr>
        <p:blipFill rotWithShape="1">
          <a:blip r:embed="rId5">
            <a:alphaModFix/>
          </a:blip>
          <a:srcRect b="11572" l="2036" r="4110" t="3146"/>
          <a:stretch/>
        </p:blipFill>
        <p:spPr>
          <a:xfrm>
            <a:off x="4682925" y="1808550"/>
            <a:ext cx="5006051" cy="3305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g601424fe3e_0_235"/>
          <p:cNvSpPr txBox="1"/>
          <p:nvPr>
            <p:ph type="title"/>
          </p:nvPr>
        </p:nvSpPr>
        <p:spPr>
          <a:xfrm>
            <a:off x="698193" y="1581493"/>
            <a:ext cx="8596800" cy="109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APP DELEGATE</a:t>
            </a:r>
            <a:endParaRPr/>
          </a:p>
        </p:txBody>
      </p:sp>
      <p:pic>
        <p:nvPicPr>
          <p:cNvPr id="237" name="Google Shape;237;g601424fe3e_0_235"/>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pic>
        <p:nvPicPr>
          <p:cNvPr id="238" name="Google Shape;238;g601424fe3e_0_235"/>
          <p:cNvPicPr preferRelativeResize="0"/>
          <p:nvPr/>
        </p:nvPicPr>
        <p:blipFill>
          <a:blip r:embed="rId4">
            <a:alphaModFix/>
          </a:blip>
          <a:stretch>
            <a:fillRect/>
          </a:stretch>
        </p:blipFill>
        <p:spPr>
          <a:xfrm>
            <a:off x="929675" y="2380975"/>
            <a:ext cx="8257724" cy="39351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g601424fe3e_0_249"/>
          <p:cNvSpPr txBox="1"/>
          <p:nvPr>
            <p:ph type="title"/>
          </p:nvPr>
        </p:nvSpPr>
        <p:spPr>
          <a:xfrm>
            <a:off x="698193" y="1810093"/>
            <a:ext cx="8596800" cy="109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INTERFACE BUILDER</a:t>
            </a:r>
            <a:endParaRPr/>
          </a:p>
        </p:txBody>
      </p:sp>
      <p:sp>
        <p:nvSpPr>
          <p:cNvPr id="244" name="Google Shape;244;g601424fe3e_0_249"/>
          <p:cNvSpPr txBox="1"/>
          <p:nvPr>
            <p:ph idx="1" type="body"/>
          </p:nvPr>
        </p:nvSpPr>
        <p:spPr>
          <a:xfrm>
            <a:off x="995100" y="2652025"/>
            <a:ext cx="8206800" cy="3939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solidFill>
                  <a:srgbClr val="000000"/>
                </a:solidFill>
                <a:highlight>
                  <a:srgbClr val="FFFFFF"/>
                </a:highlight>
              </a:rPr>
              <a:t>El editor de Interface Builder dentro de Xcode hace que sea sencillo para</a:t>
            </a:r>
            <a:endParaRPr>
              <a:solidFill>
                <a:srgbClr val="000000"/>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US">
                <a:solidFill>
                  <a:srgbClr val="000000"/>
                </a:solidFill>
                <a:highlight>
                  <a:srgbClr val="FFFFFF"/>
                </a:highlight>
              </a:rPr>
              <a:t>diseñar una interfaz de usuario completa sin necesidad de escribir código.</a:t>
            </a:r>
            <a:endParaRPr>
              <a:solidFill>
                <a:srgbClr val="000000"/>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US">
                <a:solidFill>
                  <a:srgbClr val="000000"/>
                </a:solidFill>
                <a:highlight>
                  <a:srgbClr val="FFFFFF"/>
                </a:highlight>
              </a:rPr>
              <a:t>Basta con arrastrar y soltar ventanas, botones, campos de texto y otros</a:t>
            </a:r>
            <a:endParaRPr>
              <a:solidFill>
                <a:srgbClr val="000000"/>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US">
                <a:solidFill>
                  <a:srgbClr val="000000"/>
                </a:solidFill>
                <a:highlight>
                  <a:srgbClr val="FFFFFF"/>
                </a:highlight>
              </a:rPr>
              <a:t>objetos en el lienzo de diseño para crear una interfaz de usuario que</a:t>
            </a:r>
            <a:endParaRPr>
              <a:solidFill>
                <a:srgbClr val="000000"/>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US">
                <a:solidFill>
                  <a:srgbClr val="000000"/>
                </a:solidFill>
                <a:highlight>
                  <a:srgbClr val="FFFFFF"/>
                </a:highlight>
              </a:rPr>
              <a:t>funcione.</a:t>
            </a:r>
            <a:endParaRPr>
              <a:solidFill>
                <a:srgbClr val="000000"/>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a:solidFill>
                <a:srgbClr val="000000"/>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US">
                <a:solidFill>
                  <a:srgbClr val="000000"/>
                </a:solidFill>
                <a:highlight>
                  <a:srgbClr val="FFFFFF"/>
                </a:highlight>
              </a:rPr>
              <a:t>Debido a Cocoa y Cocoa Touch se construyen utilizando el patrón</a:t>
            </a:r>
            <a:endParaRPr>
              <a:solidFill>
                <a:srgbClr val="000000"/>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US">
                <a:solidFill>
                  <a:srgbClr val="000000"/>
                </a:solidFill>
                <a:highlight>
                  <a:srgbClr val="FFFFFF"/>
                </a:highlight>
              </a:rPr>
              <a:t>Model-View-Controller, es fácil de diseñar de forma independiente sus</a:t>
            </a:r>
            <a:endParaRPr>
              <a:solidFill>
                <a:srgbClr val="000000"/>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US">
                <a:solidFill>
                  <a:srgbClr val="000000"/>
                </a:solidFill>
                <a:highlight>
                  <a:srgbClr val="FFFFFF"/>
                </a:highlight>
              </a:rPr>
              <a:t>interfaces, separados de sus implementaciones. Las interfaces de usuario</a:t>
            </a:r>
            <a:endParaRPr>
              <a:solidFill>
                <a:srgbClr val="000000"/>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US">
                <a:solidFill>
                  <a:srgbClr val="000000"/>
                </a:solidFill>
                <a:highlight>
                  <a:srgbClr val="FFFFFF"/>
                </a:highlight>
              </a:rPr>
              <a:t>son en realidad objetos archivados Cocoa o Cocoa Touch (guardados como</a:t>
            </a:r>
            <a:endParaRPr>
              <a:solidFill>
                <a:srgbClr val="000000"/>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US">
                <a:solidFill>
                  <a:srgbClr val="000000"/>
                </a:solidFill>
                <a:highlight>
                  <a:srgbClr val="FFFFFF"/>
                </a:highlight>
              </a:rPr>
              <a:t>archivos .xib), y OS X e iOS crea dinámicamente la conexión entre la</a:t>
            </a:r>
            <a:endParaRPr>
              <a:solidFill>
                <a:srgbClr val="000000"/>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US">
                <a:solidFill>
                  <a:srgbClr val="000000"/>
                </a:solidFill>
                <a:highlight>
                  <a:srgbClr val="FFFFFF"/>
                </a:highlight>
              </a:rPr>
              <a:t>interfaz de usuario y el código cuando se ejecuta la aplicación.</a:t>
            </a:r>
            <a:endParaRPr>
              <a:solidFill>
                <a:srgbClr val="000000"/>
              </a:solidFill>
              <a:highlight>
                <a:srgbClr val="FFFFFF"/>
              </a:highlight>
            </a:endParaRPr>
          </a:p>
          <a:p>
            <a:pPr indent="0" lvl="0" marL="0" rtl="0" algn="l">
              <a:lnSpc>
                <a:spcPct val="100000"/>
              </a:lnSpc>
              <a:spcBef>
                <a:spcPts val="0"/>
              </a:spcBef>
              <a:spcAft>
                <a:spcPts val="0"/>
              </a:spcAft>
              <a:buNone/>
            </a:pPr>
            <a:r>
              <a:t/>
            </a:r>
            <a:endParaRPr>
              <a:solidFill>
                <a:srgbClr val="000000"/>
              </a:solidFill>
              <a:highlight>
                <a:srgbClr val="FFFFFF"/>
              </a:highlight>
            </a:endParaRPr>
          </a:p>
        </p:txBody>
      </p:sp>
      <p:pic>
        <p:nvPicPr>
          <p:cNvPr id="245" name="Google Shape;245;g601424fe3e_0_249"/>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g601424fe3e_0_256"/>
          <p:cNvSpPr txBox="1"/>
          <p:nvPr>
            <p:ph type="title"/>
          </p:nvPr>
        </p:nvSpPr>
        <p:spPr>
          <a:xfrm>
            <a:off x="698193" y="1810093"/>
            <a:ext cx="8596800" cy="109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SIMULADOR</a:t>
            </a:r>
            <a:endParaRPr/>
          </a:p>
        </p:txBody>
      </p:sp>
      <p:pic>
        <p:nvPicPr>
          <p:cNvPr id="251" name="Google Shape;251;g601424fe3e_0_256"/>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pic>
        <p:nvPicPr>
          <p:cNvPr id="252" name="Google Shape;252;g601424fe3e_0_256"/>
          <p:cNvPicPr preferRelativeResize="0"/>
          <p:nvPr/>
        </p:nvPicPr>
        <p:blipFill>
          <a:blip r:embed="rId4">
            <a:alphaModFix/>
          </a:blip>
          <a:stretch>
            <a:fillRect/>
          </a:stretch>
        </p:blipFill>
        <p:spPr>
          <a:xfrm>
            <a:off x="6191993" y="1613700"/>
            <a:ext cx="2592207" cy="507806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g601424fe3e_0_198"/>
          <p:cNvSpPr txBox="1"/>
          <p:nvPr>
            <p:ph type="ctrTitle"/>
          </p:nvPr>
        </p:nvSpPr>
        <p:spPr>
          <a:xfrm>
            <a:off x="1507067" y="2404534"/>
            <a:ext cx="7767000" cy="16464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accent1"/>
              </a:buClr>
              <a:buSzPts val="5400"/>
              <a:buFont typeface="Trebuchet MS"/>
              <a:buNone/>
            </a:pPr>
            <a:r>
              <a:rPr lang="en-US"/>
              <a:t>INTRODUCCION iOS</a:t>
            </a:r>
            <a:endParaRPr/>
          </a:p>
        </p:txBody>
      </p:sp>
      <p:sp>
        <p:nvSpPr>
          <p:cNvPr id="258" name="Google Shape;258;g601424fe3e_0_198"/>
          <p:cNvSpPr txBox="1"/>
          <p:nvPr>
            <p:ph idx="1" type="subTitle"/>
          </p:nvPr>
        </p:nvSpPr>
        <p:spPr>
          <a:xfrm>
            <a:off x="1507067" y="4050833"/>
            <a:ext cx="7767000" cy="10968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40"/>
              <a:buNone/>
            </a:pPr>
            <a:r>
              <a:rPr lang="en-US"/>
              <a:t>Usando Swift</a:t>
            </a:r>
            <a:endParaRPr/>
          </a:p>
        </p:txBody>
      </p:sp>
      <p:pic>
        <p:nvPicPr>
          <p:cNvPr id="259" name="Google Shape;259;g601424fe3e_0_198"/>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g601424fe3e_0_20"/>
          <p:cNvSpPr txBox="1"/>
          <p:nvPr>
            <p:ph type="title"/>
          </p:nvPr>
        </p:nvSpPr>
        <p:spPr>
          <a:xfrm>
            <a:off x="698193" y="1810093"/>
            <a:ext cx="8596800" cy="109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INTRODUCCION</a:t>
            </a:r>
            <a:endParaRPr/>
          </a:p>
        </p:txBody>
      </p:sp>
      <p:sp>
        <p:nvSpPr>
          <p:cNvPr id="265" name="Google Shape;265;g601424fe3e_0_20"/>
          <p:cNvSpPr txBox="1"/>
          <p:nvPr>
            <p:ph idx="1" type="body"/>
          </p:nvPr>
        </p:nvSpPr>
        <p:spPr>
          <a:xfrm>
            <a:off x="995100" y="2652025"/>
            <a:ext cx="8002800" cy="3707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a:solidFill>
                  <a:srgbClr val="000000"/>
                </a:solidFill>
                <a:highlight>
                  <a:srgbClr val="FFFFFF"/>
                </a:highlight>
              </a:rPr>
              <a:t>iOS</a:t>
            </a:r>
            <a:r>
              <a:rPr lang="en-US">
                <a:solidFill>
                  <a:srgbClr val="000000"/>
                </a:solidFill>
                <a:highlight>
                  <a:srgbClr val="FFFFFF"/>
                </a:highlight>
              </a:rPr>
              <a:t> </a:t>
            </a:r>
            <a:r>
              <a:rPr lang="en-US" sz="1500">
                <a:solidFill>
                  <a:srgbClr val="000000"/>
                </a:solidFill>
                <a:highlight>
                  <a:srgbClr val="FFFFFF"/>
                </a:highlight>
              </a:rPr>
              <a:t>es un </a:t>
            </a:r>
            <a:r>
              <a:rPr lang="en-US" sz="1500">
                <a:solidFill>
                  <a:srgbClr val="000000"/>
                </a:solidFill>
                <a:highlight>
                  <a:srgbClr val="FFFFFF"/>
                </a:highlight>
                <a:uFill>
                  <a:noFill/>
                </a:uFill>
                <a:hlinkClick r:id="rId3"/>
              </a:rPr>
              <a:t>sistema operativo</a:t>
            </a:r>
            <a:r>
              <a:rPr lang="en-US" sz="1500">
                <a:solidFill>
                  <a:srgbClr val="000000"/>
                </a:solidFill>
                <a:highlight>
                  <a:srgbClr val="FFFFFF"/>
                </a:highlight>
              </a:rPr>
              <a:t> móvil de la multinacional </a:t>
            </a:r>
            <a:r>
              <a:rPr lang="en-US" sz="1500">
                <a:solidFill>
                  <a:srgbClr val="000000"/>
                </a:solidFill>
                <a:highlight>
                  <a:srgbClr val="FFFFFF"/>
                </a:highlight>
                <a:uFill>
                  <a:noFill/>
                </a:uFill>
                <a:hlinkClick r:id="rId4"/>
              </a:rPr>
              <a:t>Apple Inc.</a:t>
            </a:r>
            <a:r>
              <a:rPr lang="en-US" sz="1500">
                <a:solidFill>
                  <a:srgbClr val="000000"/>
                </a:solidFill>
                <a:highlight>
                  <a:srgbClr val="FFFFFF"/>
                </a:highlight>
              </a:rPr>
              <a:t> Originalmente desarrollado para el </a:t>
            </a:r>
            <a:r>
              <a:rPr lang="en-US" sz="1500">
                <a:solidFill>
                  <a:srgbClr val="000000"/>
                </a:solidFill>
                <a:highlight>
                  <a:srgbClr val="FFFFFF"/>
                </a:highlight>
                <a:uFill>
                  <a:noFill/>
                </a:uFill>
                <a:hlinkClick r:id="rId5"/>
              </a:rPr>
              <a:t>iPhone</a:t>
            </a:r>
            <a:r>
              <a:rPr lang="en-US" sz="1500">
                <a:solidFill>
                  <a:srgbClr val="000000"/>
                </a:solidFill>
                <a:highlight>
                  <a:srgbClr val="FFFFFF"/>
                </a:highlight>
              </a:rPr>
              <a:t> (iPhone OS), después se ha usado en dispositivos como el </a:t>
            </a:r>
            <a:r>
              <a:rPr lang="en-US" sz="1500">
                <a:solidFill>
                  <a:srgbClr val="000000"/>
                </a:solidFill>
                <a:highlight>
                  <a:srgbClr val="FFFFFF"/>
                </a:highlight>
                <a:uFill>
                  <a:noFill/>
                </a:uFill>
                <a:hlinkClick r:id="rId6"/>
              </a:rPr>
              <a:t>iPod touch</a:t>
            </a:r>
            <a:r>
              <a:rPr lang="en-US" sz="1500">
                <a:solidFill>
                  <a:srgbClr val="000000"/>
                </a:solidFill>
                <a:highlight>
                  <a:srgbClr val="FFFFFF"/>
                </a:highlight>
              </a:rPr>
              <a:t> y el </a:t>
            </a:r>
            <a:r>
              <a:rPr lang="en-US" sz="1500">
                <a:solidFill>
                  <a:srgbClr val="000000"/>
                </a:solidFill>
                <a:highlight>
                  <a:srgbClr val="FFFFFF"/>
                </a:highlight>
                <a:uFill>
                  <a:noFill/>
                </a:uFill>
                <a:hlinkClick r:id="rId7"/>
              </a:rPr>
              <a:t>iPad</a:t>
            </a:r>
            <a:r>
              <a:rPr lang="en-US" sz="1500">
                <a:solidFill>
                  <a:srgbClr val="000000"/>
                </a:solidFill>
                <a:highlight>
                  <a:srgbClr val="FFFFFF"/>
                </a:highlight>
              </a:rPr>
              <a:t>. No permite la instalación de iOS en hardware de terceros.</a:t>
            </a:r>
            <a:endParaRPr sz="1500">
              <a:solidFill>
                <a:srgbClr val="000000"/>
              </a:solidFill>
              <a:highlight>
                <a:srgbClr val="FFFFFF"/>
              </a:highlight>
            </a:endParaRPr>
          </a:p>
          <a:p>
            <a:pPr indent="0" lvl="0" marL="0" rtl="0" algn="l">
              <a:lnSpc>
                <a:spcPct val="100000"/>
              </a:lnSpc>
              <a:spcBef>
                <a:spcPts val="0"/>
              </a:spcBef>
              <a:spcAft>
                <a:spcPts val="0"/>
              </a:spcAft>
              <a:buNone/>
            </a:pPr>
            <a:r>
              <a:t/>
            </a:r>
            <a:endParaRPr>
              <a:solidFill>
                <a:srgbClr val="000000"/>
              </a:solidFill>
              <a:highlight>
                <a:srgbClr val="FFFFFF"/>
              </a:highlight>
            </a:endParaRPr>
          </a:p>
          <a:p>
            <a:pPr indent="0" lvl="0" marL="0" rtl="0" algn="l">
              <a:lnSpc>
                <a:spcPct val="100000"/>
              </a:lnSpc>
              <a:spcBef>
                <a:spcPts val="0"/>
              </a:spcBef>
              <a:spcAft>
                <a:spcPts val="0"/>
              </a:spcAft>
              <a:buNone/>
            </a:pPr>
            <a:r>
              <a:rPr b="1" lang="en-US">
                <a:solidFill>
                  <a:srgbClr val="000000"/>
                </a:solidFill>
                <a:highlight>
                  <a:srgbClr val="FFFFFF"/>
                </a:highlight>
              </a:rPr>
              <a:t>.ipa </a:t>
            </a:r>
            <a:r>
              <a:rPr lang="en-US" sz="1600">
                <a:solidFill>
                  <a:srgbClr val="000000"/>
                </a:solidFill>
                <a:highlight>
                  <a:srgbClr val="FFFFFF"/>
                </a:highlight>
              </a:rPr>
              <a:t>es el formato de archivos utilizado para las aplicaciones de </a:t>
            </a:r>
            <a:r>
              <a:rPr lang="en-US" sz="1600">
                <a:solidFill>
                  <a:srgbClr val="000000"/>
                </a:solidFill>
                <a:highlight>
                  <a:srgbClr val="FFFFFF"/>
                </a:highlight>
                <a:uFill>
                  <a:noFill/>
                </a:uFill>
                <a:hlinkClick r:id="rId8"/>
              </a:rPr>
              <a:t>Apple</a:t>
            </a:r>
            <a:r>
              <a:rPr lang="en-US" sz="1600">
                <a:solidFill>
                  <a:srgbClr val="000000"/>
                </a:solidFill>
                <a:highlight>
                  <a:srgbClr val="FFFFFF"/>
                </a:highlight>
              </a:rPr>
              <a:t> en los dispositivos </a:t>
            </a:r>
            <a:r>
              <a:rPr lang="en-US" sz="1600">
                <a:solidFill>
                  <a:srgbClr val="000000"/>
                </a:solidFill>
                <a:highlight>
                  <a:srgbClr val="FFFFFF"/>
                </a:highlight>
                <a:uFill>
                  <a:noFill/>
                </a:uFill>
                <a:hlinkClick r:id="rId9"/>
              </a:rPr>
              <a:t>iPhone</a:t>
            </a:r>
            <a:r>
              <a:rPr lang="en-US" sz="1600">
                <a:solidFill>
                  <a:srgbClr val="000000"/>
                </a:solidFill>
                <a:highlight>
                  <a:srgbClr val="FFFFFF"/>
                </a:highlight>
              </a:rPr>
              <a:t>, </a:t>
            </a:r>
            <a:r>
              <a:rPr lang="en-US" sz="1600">
                <a:solidFill>
                  <a:srgbClr val="000000"/>
                </a:solidFill>
                <a:highlight>
                  <a:srgbClr val="FFFFFF"/>
                </a:highlight>
                <a:uFill>
                  <a:noFill/>
                </a:uFill>
                <a:hlinkClick r:id="rId10"/>
              </a:rPr>
              <a:t>iPod Touch</a:t>
            </a:r>
            <a:r>
              <a:rPr lang="en-US" sz="1600">
                <a:solidFill>
                  <a:srgbClr val="000000"/>
                </a:solidFill>
                <a:highlight>
                  <a:srgbClr val="FFFFFF"/>
                </a:highlight>
              </a:rPr>
              <a:t> y </a:t>
            </a:r>
            <a:r>
              <a:rPr lang="en-US" sz="1600">
                <a:solidFill>
                  <a:srgbClr val="000000"/>
                </a:solidFill>
                <a:highlight>
                  <a:srgbClr val="FFFFFF"/>
                </a:highlight>
                <a:uFill>
                  <a:noFill/>
                </a:uFill>
                <a:hlinkClick r:id="rId11"/>
              </a:rPr>
              <a:t>iPad</a:t>
            </a:r>
            <a:r>
              <a:rPr lang="en-US" sz="1600">
                <a:solidFill>
                  <a:srgbClr val="000000"/>
                </a:solidFill>
                <a:highlight>
                  <a:srgbClr val="FFFFFF"/>
                </a:highlight>
              </a:rPr>
              <a:t>. Generalmente su utilización no requiere la compresión como los archivos </a:t>
            </a:r>
            <a:r>
              <a:rPr lang="en-US" sz="1600">
                <a:solidFill>
                  <a:srgbClr val="000000"/>
                </a:solidFill>
                <a:highlight>
                  <a:srgbClr val="FFFFFF"/>
                </a:highlight>
                <a:uFill>
                  <a:noFill/>
                </a:uFill>
                <a:hlinkClick r:id="rId12"/>
              </a:rPr>
              <a:t>RAR</a:t>
            </a:r>
            <a:r>
              <a:rPr lang="en-US" sz="1600">
                <a:solidFill>
                  <a:srgbClr val="000000"/>
                </a:solidFill>
                <a:highlight>
                  <a:srgbClr val="FFFFFF"/>
                </a:highlight>
              </a:rPr>
              <a:t> y </a:t>
            </a:r>
            <a:r>
              <a:rPr lang="en-US" sz="1600">
                <a:solidFill>
                  <a:srgbClr val="000000"/>
                </a:solidFill>
                <a:highlight>
                  <a:srgbClr val="FFFFFF"/>
                </a:highlight>
                <a:uFill>
                  <a:noFill/>
                </a:uFill>
                <a:hlinkClick r:id="rId13"/>
              </a:rPr>
              <a:t>ZIP</a:t>
            </a:r>
            <a:r>
              <a:rPr lang="en-US" sz="1600">
                <a:solidFill>
                  <a:srgbClr val="000000"/>
                </a:solidFill>
                <a:highlight>
                  <a:srgbClr val="FFFFFF"/>
                </a:highlight>
              </a:rPr>
              <a:t> y solo funciona en los dispositivos que usen </a:t>
            </a:r>
            <a:r>
              <a:rPr lang="en-US" sz="1600">
                <a:solidFill>
                  <a:srgbClr val="000000"/>
                </a:solidFill>
                <a:highlight>
                  <a:srgbClr val="FFFFFF"/>
                </a:highlight>
                <a:uFill>
                  <a:noFill/>
                </a:uFill>
                <a:hlinkClick r:id="rId14"/>
              </a:rPr>
              <a:t>iOS</a:t>
            </a:r>
            <a:r>
              <a:rPr lang="en-US" sz="1600">
                <a:solidFill>
                  <a:srgbClr val="000000"/>
                </a:solidFill>
                <a:highlight>
                  <a:srgbClr val="FFFFFF"/>
                </a:highlight>
              </a:rPr>
              <a:t>. Fue desarrollado por el equipo de </a:t>
            </a:r>
            <a:r>
              <a:rPr lang="en-US" sz="1600">
                <a:solidFill>
                  <a:srgbClr val="000000"/>
                </a:solidFill>
                <a:highlight>
                  <a:srgbClr val="FFFFFF"/>
                </a:highlight>
                <a:uFill>
                  <a:noFill/>
                </a:uFill>
                <a:hlinkClick r:id="rId15"/>
              </a:rPr>
              <a:t>Steve Jobs</a:t>
            </a:r>
            <a:r>
              <a:rPr lang="en-US" sz="1600">
                <a:solidFill>
                  <a:srgbClr val="000000"/>
                </a:solidFill>
                <a:highlight>
                  <a:srgbClr val="FFFFFF"/>
                </a:highlight>
              </a:rPr>
              <a:t> en el 2007 como base de las aplicaciones de Apple y es la más común en los dispositivos iOS. Las aplicaciones descargadas de otra página web que no sea iTunes no se podrá sincronizar en el dispositivo iOS (iPhone, iPod touch,y iPad) sin </a:t>
            </a:r>
            <a:r>
              <a:rPr lang="en-US" sz="1600">
                <a:solidFill>
                  <a:srgbClr val="000000"/>
                </a:solidFill>
                <a:highlight>
                  <a:srgbClr val="FFFFFF"/>
                </a:highlight>
                <a:uFill>
                  <a:noFill/>
                </a:uFill>
                <a:hlinkClick r:id="rId16"/>
              </a:rPr>
              <a:t>Jailbreak</a:t>
            </a:r>
            <a:r>
              <a:rPr lang="en-US" sz="1600">
                <a:solidFill>
                  <a:srgbClr val="000000"/>
                </a:solidFill>
                <a:highlight>
                  <a:srgbClr val="FFFFFF"/>
                </a:highlight>
              </a:rPr>
              <a:t>.</a:t>
            </a:r>
            <a:endParaRPr b="1" sz="1600">
              <a:solidFill>
                <a:srgbClr val="000000"/>
              </a:solidFill>
              <a:highlight>
                <a:srgbClr val="FFFFFF"/>
              </a:highlight>
            </a:endParaRPr>
          </a:p>
        </p:txBody>
      </p:sp>
      <p:pic>
        <p:nvPicPr>
          <p:cNvPr id="266" name="Google Shape;266;g601424fe3e_0_20"/>
          <p:cNvPicPr preferRelativeResize="0"/>
          <p:nvPr/>
        </p:nvPicPr>
        <p:blipFill rotWithShape="1">
          <a:blip r:embed="rId17">
            <a:alphaModFix/>
          </a:blip>
          <a:srcRect b="0" l="0" r="0" t="0"/>
          <a:stretch/>
        </p:blipFill>
        <p:spPr>
          <a:xfrm>
            <a:off x="995107" y="284111"/>
            <a:ext cx="4609281" cy="126383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g601424fe3e_0_12"/>
          <p:cNvSpPr txBox="1"/>
          <p:nvPr>
            <p:ph type="title"/>
          </p:nvPr>
        </p:nvSpPr>
        <p:spPr>
          <a:xfrm>
            <a:off x="698193" y="1810093"/>
            <a:ext cx="8596800" cy="109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INTRODUCCION</a:t>
            </a:r>
            <a:endParaRPr/>
          </a:p>
        </p:txBody>
      </p:sp>
      <p:sp>
        <p:nvSpPr>
          <p:cNvPr id="272" name="Google Shape;272;g601424fe3e_0_12"/>
          <p:cNvSpPr txBox="1"/>
          <p:nvPr>
            <p:ph idx="1" type="body"/>
          </p:nvPr>
        </p:nvSpPr>
        <p:spPr>
          <a:xfrm>
            <a:off x="995100" y="2652025"/>
            <a:ext cx="8002800" cy="3707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a:solidFill>
                  <a:srgbClr val="000000"/>
                </a:solidFill>
                <a:highlight>
                  <a:srgbClr val="FFFFFF"/>
                </a:highlight>
              </a:rPr>
              <a:t>Objective C</a:t>
            </a:r>
            <a:r>
              <a:rPr lang="en-US">
                <a:solidFill>
                  <a:srgbClr val="000000"/>
                </a:solidFill>
                <a:highlight>
                  <a:srgbClr val="FFFFFF"/>
                </a:highlight>
              </a:rPr>
              <a:t> </a:t>
            </a:r>
            <a:r>
              <a:rPr lang="en-US" sz="1500">
                <a:solidFill>
                  <a:srgbClr val="000000"/>
                </a:solidFill>
                <a:highlight>
                  <a:srgbClr val="FFFFFF"/>
                </a:highlight>
              </a:rPr>
              <a:t>es un </a:t>
            </a:r>
            <a:r>
              <a:rPr lang="en-US" sz="1500">
                <a:solidFill>
                  <a:srgbClr val="000000"/>
                </a:solidFill>
                <a:highlight>
                  <a:srgbClr val="FFFFFF"/>
                </a:highlight>
                <a:uFill>
                  <a:noFill/>
                </a:uFill>
                <a:hlinkClick r:id="rId3"/>
              </a:rPr>
              <a:t>lenguaje de programación</a:t>
            </a:r>
            <a:r>
              <a:rPr lang="en-US" sz="1500">
                <a:solidFill>
                  <a:srgbClr val="000000"/>
                </a:solidFill>
                <a:highlight>
                  <a:srgbClr val="FFFFFF"/>
                </a:highlight>
              </a:rPr>
              <a:t> </a:t>
            </a:r>
            <a:r>
              <a:rPr lang="en-US" sz="1500">
                <a:solidFill>
                  <a:srgbClr val="000000"/>
                </a:solidFill>
                <a:highlight>
                  <a:srgbClr val="FFFFFF"/>
                </a:highlight>
                <a:uFill>
                  <a:noFill/>
                </a:uFill>
                <a:hlinkClick r:id="rId4"/>
              </a:rPr>
              <a:t>orientado a objetos</a:t>
            </a:r>
            <a:r>
              <a:rPr lang="en-US" sz="1500">
                <a:solidFill>
                  <a:srgbClr val="000000"/>
                </a:solidFill>
                <a:highlight>
                  <a:srgbClr val="FFFFFF"/>
                </a:highlight>
              </a:rPr>
              <a:t> creado como un superconjunto de </a:t>
            </a:r>
            <a:r>
              <a:rPr lang="en-US" sz="1500">
                <a:solidFill>
                  <a:srgbClr val="000000"/>
                </a:solidFill>
                <a:highlight>
                  <a:srgbClr val="FFFFFF"/>
                </a:highlight>
                <a:uFill>
                  <a:noFill/>
                </a:uFill>
                <a:hlinkClick r:id="rId5"/>
              </a:rPr>
              <a:t>C</a:t>
            </a:r>
            <a:r>
              <a:rPr lang="en-US" sz="1500">
                <a:solidFill>
                  <a:srgbClr val="000000"/>
                </a:solidFill>
                <a:highlight>
                  <a:srgbClr val="FFFFFF"/>
                </a:highlight>
              </a:rPr>
              <a:t> para que implementase un modelo de objetos parecido al de </a:t>
            </a:r>
            <a:r>
              <a:rPr lang="en-US" sz="1500">
                <a:solidFill>
                  <a:srgbClr val="000000"/>
                </a:solidFill>
                <a:highlight>
                  <a:srgbClr val="FFFFFF"/>
                </a:highlight>
                <a:uFill>
                  <a:noFill/>
                </a:uFill>
                <a:hlinkClick r:id="rId6"/>
              </a:rPr>
              <a:t>Smalltalk</a:t>
            </a:r>
            <a:r>
              <a:rPr lang="en-US" sz="1500">
                <a:solidFill>
                  <a:srgbClr val="000000"/>
                </a:solidFill>
                <a:highlight>
                  <a:srgbClr val="FFFFFF"/>
                </a:highlight>
              </a:rPr>
              <a:t>. Originalmente fue creado por Brad Cox y la corporación StepStone en </a:t>
            </a:r>
            <a:r>
              <a:rPr lang="en-US" sz="1500">
                <a:solidFill>
                  <a:srgbClr val="000000"/>
                </a:solidFill>
                <a:highlight>
                  <a:srgbClr val="FFFFFF"/>
                </a:highlight>
                <a:uFill>
                  <a:noFill/>
                </a:uFill>
                <a:hlinkClick r:id="rId7"/>
              </a:rPr>
              <a:t>1980</a:t>
            </a:r>
            <a:r>
              <a:rPr lang="en-US" sz="1500">
                <a:solidFill>
                  <a:srgbClr val="000000"/>
                </a:solidFill>
                <a:highlight>
                  <a:srgbClr val="FFFFFF"/>
                </a:highlight>
              </a:rPr>
              <a:t>. En </a:t>
            </a:r>
            <a:r>
              <a:rPr lang="en-US" sz="1500">
                <a:solidFill>
                  <a:srgbClr val="000000"/>
                </a:solidFill>
                <a:highlight>
                  <a:srgbClr val="FFFFFF"/>
                </a:highlight>
                <a:uFill>
                  <a:noFill/>
                </a:uFill>
                <a:hlinkClick r:id="rId8"/>
              </a:rPr>
              <a:t>1988</a:t>
            </a:r>
            <a:r>
              <a:rPr lang="en-US" sz="1500">
                <a:solidFill>
                  <a:srgbClr val="000000"/>
                </a:solidFill>
                <a:highlight>
                  <a:srgbClr val="FFFFFF"/>
                </a:highlight>
              </a:rPr>
              <a:t> fue adoptado como </a:t>
            </a:r>
            <a:r>
              <a:rPr lang="en-US" sz="1500">
                <a:solidFill>
                  <a:srgbClr val="000000"/>
                </a:solidFill>
                <a:highlight>
                  <a:srgbClr val="FFFFFF"/>
                </a:highlight>
                <a:uFill>
                  <a:noFill/>
                </a:uFill>
                <a:hlinkClick r:id="rId9"/>
              </a:rPr>
              <a:t>lenguaje de programación</a:t>
            </a:r>
            <a:r>
              <a:rPr lang="en-US" sz="1500">
                <a:solidFill>
                  <a:srgbClr val="000000"/>
                </a:solidFill>
                <a:highlight>
                  <a:srgbClr val="FFFFFF"/>
                </a:highlight>
              </a:rPr>
              <a:t> de </a:t>
            </a:r>
            <a:r>
              <a:rPr lang="en-US" sz="1500">
                <a:solidFill>
                  <a:srgbClr val="000000"/>
                </a:solidFill>
                <a:highlight>
                  <a:srgbClr val="FFFFFF"/>
                </a:highlight>
                <a:uFill>
                  <a:noFill/>
                </a:uFill>
                <a:hlinkClick r:id="rId10"/>
              </a:rPr>
              <a:t>NEXTSTEP</a:t>
            </a:r>
            <a:r>
              <a:rPr lang="en-US" sz="1500">
                <a:solidFill>
                  <a:srgbClr val="000000"/>
                </a:solidFill>
                <a:highlight>
                  <a:srgbClr val="FFFFFF"/>
                </a:highlight>
              </a:rPr>
              <a:t> y en </a:t>
            </a:r>
            <a:r>
              <a:rPr lang="en-US" sz="1500">
                <a:solidFill>
                  <a:srgbClr val="000000"/>
                </a:solidFill>
                <a:highlight>
                  <a:srgbClr val="FFFFFF"/>
                </a:highlight>
                <a:uFill>
                  <a:noFill/>
                </a:uFill>
                <a:hlinkClick r:id="rId11"/>
              </a:rPr>
              <a:t>1992</a:t>
            </a:r>
            <a:r>
              <a:rPr lang="en-US" sz="1500">
                <a:solidFill>
                  <a:srgbClr val="000000"/>
                </a:solidFill>
                <a:highlight>
                  <a:srgbClr val="FFFFFF"/>
                </a:highlight>
              </a:rPr>
              <a:t> fue liberado bajo licencia </a:t>
            </a:r>
            <a:r>
              <a:rPr lang="en-US" sz="1500">
                <a:solidFill>
                  <a:srgbClr val="000000"/>
                </a:solidFill>
                <a:highlight>
                  <a:srgbClr val="FFFFFF"/>
                </a:highlight>
                <a:uFill>
                  <a:noFill/>
                </a:uFill>
                <a:hlinkClick r:id="rId12"/>
              </a:rPr>
              <a:t>GPL</a:t>
            </a:r>
            <a:r>
              <a:rPr lang="en-US" sz="1500">
                <a:solidFill>
                  <a:srgbClr val="000000"/>
                </a:solidFill>
                <a:highlight>
                  <a:srgbClr val="FFFFFF"/>
                </a:highlight>
              </a:rPr>
              <a:t> para el </a:t>
            </a:r>
            <a:r>
              <a:rPr lang="en-US" sz="1500">
                <a:solidFill>
                  <a:srgbClr val="000000"/>
                </a:solidFill>
                <a:highlight>
                  <a:srgbClr val="FFFFFF"/>
                </a:highlight>
                <a:uFill>
                  <a:noFill/>
                </a:uFill>
                <a:hlinkClick r:id="rId13"/>
              </a:rPr>
              <a:t>compilador</a:t>
            </a:r>
            <a:r>
              <a:rPr lang="en-US" sz="1500">
                <a:solidFill>
                  <a:srgbClr val="000000"/>
                </a:solidFill>
                <a:highlight>
                  <a:srgbClr val="FFFFFF"/>
                </a:highlight>
              </a:rPr>
              <a:t> </a:t>
            </a:r>
            <a:r>
              <a:rPr lang="en-US" sz="1500">
                <a:solidFill>
                  <a:srgbClr val="000000"/>
                </a:solidFill>
                <a:highlight>
                  <a:srgbClr val="FFFFFF"/>
                </a:highlight>
                <a:uFill>
                  <a:noFill/>
                </a:uFill>
                <a:hlinkClick r:id="rId14"/>
              </a:rPr>
              <a:t>GCC</a:t>
            </a:r>
            <a:r>
              <a:rPr lang="en-US" sz="1500">
                <a:solidFill>
                  <a:srgbClr val="000000"/>
                </a:solidFill>
                <a:highlight>
                  <a:srgbClr val="FFFFFF"/>
                </a:highlight>
              </a:rPr>
              <a:t>. Actualmente se usa como un lenguaje principal de programación para </a:t>
            </a:r>
            <a:r>
              <a:rPr lang="en-US" sz="1500">
                <a:solidFill>
                  <a:srgbClr val="000000"/>
                </a:solidFill>
                <a:highlight>
                  <a:srgbClr val="FFFFFF"/>
                </a:highlight>
                <a:uFill>
                  <a:noFill/>
                </a:uFill>
                <a:hlinkClick r:id="rId15"/>
              </a:rPr>
              <a:t>Mac OS X</a:t>
            </a:r>
            <a:r>
              <a:rPr lang="en-US" sz="1500">
                <a:solidFill>
                  <a:srgbClr val="000000"/>
                </a:solidFill>
                <a:highlight>
                  <a:srgbClr val="FFFFFF"/>
                </a:highlight>
              </a:rPr>
              <a:t>, </a:t>
            </a:r>
            <a:r>
              <a:rPr lang="en-US" sz="1500">
                <a:solidFill>
                  <a:srgbClr val="000000"/>
                </a:solidFill>
                <a:highlight>
                  <a:srgbClr val="FFFFFF"/>
                </a:highlight>
                <a:uFill>
                  <a:noFill/>
                </a:uFill>
                <a:hlinkClick r:id="rId16"/>
              </a:rPr>
              <a:t>iOS</a:t>
            </a:r>
            <a:r>
              <a:rPr lang="en-US" sz="1500">
                <a:solidFill>
                  <a:srgbClr val="000000"/>
                </a:solidFill>
                <a:highlight>
                  <a:srgbClr val="FFFFFF"/>
                </a:highlight>
              </a:rPr>
              <a:t> y </a:t>
            </a:r>
            <a:r>
              <a:rPr lang="en-US" sz="1500">
                <a:solidFill>
                  <a:srgbClr val="000000"/>
                </a:solidFill>
                <a:highlight>
                  <a:srgbClr val="FFFFFF"/>
                </a:highlight>
                <a:uFill>
                  <a:noFill/>
                </a:uFill>
                <a:hlinkClick r:id="rId17"/>
              </a:rPr>
              <a:t>GNUstep</a:t>
            </a:r>
            <a:endParaRPr sz="1500">
              <a:solidFill>
                <a:srgbClr val="000000"/>
              </a:solidFill>
              <a:highlight>
                <a:srgbClr val="FFFFFF"/>
              </a:highlight>
            </a:endParaRPr>
          </a:p>
          <a:p>
            <a:pPr indent="0" lvl="0" marL="0" rtl="0" algn="l">
              <a:lnSpc>
                <a:spcPct val="100000"/>
              </a:lnSpc>
              <a:spcBef>
                <a:spcPts val="0"/>
              </a:spcBef>
              <a:spcAft>
                <a:spcPts val="0"/>
              </a:spcAft>
              <a:buNone/>
            </a:pPr>
            <a:r>
              <a:t/>
            </a:r>
            <a:endParaRPr>
              <a:solidFill>
                <a:srgbClr val="000000"/>
              </a:solidFill>
              <a:highlight>
                <a:srgbClr val="FFFFFF"/>
              </a:highlight>
            </a:endParaRPr>
          </a:p>
          <a:p>
            <a:pPr indent="0" lvl="0" marL="0" rtl="0" algn="l">
              <a:lnSpc>
                <a:spcPct val="100000"/>
              </a:lnSpc>
              <a:spcBef>
                <a:spcPts val="0"/>
              </a:spcBef>
              <a:spcAft>
                <a:spcPts val="0"/>
              </a:spcAft>
              <a:buNone/>
            </a:pPr>
            <a:r>
              <a:rPr b="1" lang="en-US">
                <a:solidFill>
                  <a:srgbClr val="000000"/>
                </a:solidFill>
                <a:highlight>
                  <a:srgbClr val="FFFFFF"/>
                </a:highlight>
              </a:rPr>
              <a:t>Swift </a:t>
            </a:r>
            <a:r>
              <a:rPr lang="en-US" sz="1500">
                <a:solidFill>
                  <a:srgbClr val="000000"/>
                </a:solidFill>
                <a:highlight>
                  <a:srgbClr val="FFFFFF"/>
                </a:highlight>
              </a:rPr>
              <a:t>es un lenguaje de programación multiparadigma creado por </a:t>
            </a:r>
            <a:r>
              <a:rPr lang="en-US" sz="1500">
                <a:solidFill>
                  <a:srgbClr val="000000"/>
                </a:solidFill>
                <a:highlight>
                  <a:srgbClr val="FFFFFF"/>
                </a:highlight>
                <a:uFill>
                  <a:noFill/>
                </a:uFill>
                <a:hlinkClick r:id="rId18"/>
              </a:rPr>
              <a:t>Apple</a:t>
            </a:r>
            <a:r>
              <a:rPr lang="en-US" sz="1500">
                <a:solidFill>
                  <a:srgbClr val="000000"/>
                </a:solidFill>
                <a:highlight>
                  <a:srgbClr val="FFFFFF"/>
                </a:highlight>
              </a:rPr>
              <a:t> enfocado en el desarrollo de aplicaciones para iOS y macOS. Fue presentado en </a:t>
            </a:r>
            <a:r>
              <a:rPr lang="en-US" sz="1500">
                <a:solidFill>
                  <a:srgbClr val="000000"/>
                </a:solidFill>
                <a:highlight>
                  <a:srgbClr val="FFFFFF"/>
                </a:highlight>
                <a:uFill>
                  <a:noFill/>
                </a:uFill>
                <a:hlinkClick r:id="rId19"/>
              </a:rPr>
              <a:t>WWDC</a:t>
            </a:r>
            <a:r>
              <a:rPr lang="en-US" sz="1500">
                <a:solidFill>
                  <a:srgbClr val="000000"/>
                </a:solidFill>
                <a:highlight>
                  <a:srgbClr val="FFFFFF"/>
                </a:highlight>
              </a:rPr>
              <a:t> 2014</a:t>
            </a:r>
            <a:r>
              <a:rPr baseline="30000" lang="en-US" sz="1500">
                <a:solidFill>
                  <a:srgbClr val="000000"/>
                </a:solidFill>
                <a:highlight>
                  <a:srgbClr val="FFFFFF"/>
                </a:highlight>
                <a:uFill>
                  <a:noFill/>
                </a:uFill>
                <a:hlinkClick r:id="rId20"/>
              </a:rPr>
              <a:t>7</a:t>
            </a:r>
            <a:r>
              <a:rPr lang="en-US" sz="1500">
                <a:solidFill>
                  <a:srgbClr val="000000"/>
                </a:solidFill>
                <a:highlight>
                  <a:srgbClr val="FFFFFF"/>
                </a:highlight>
              </a:rPr>
              <a:t>​ y está diseñado para integrarse con los Frameworks </a:t>
            </a:r>
            <a:r>
              <a:rPr lang="en-US" sz="1500">
                <a:solidFill>
                  <a:srgbClr val="000000"/>
                </a:solidFill>
                <a:highlight>
                  <a:srgbClr val="FFFFFF"/>
                </a:highlight>
                <a:uFill>
                  <a:noFill/>
                </a:uFill>
                <a:hlinkClick r:id="rId21"/>
              </a:rPr>
              <a:t>Cocoa</a:t>
            </a:r>
            <a:r>
              <a:rPr lang="en-US" sz="1500">
                <a:solidFill>
                  <a:srgbClr val="000000"/>
                </a:solidFill>
                <a:highlight>
                  <a:srgbClr val="FFFFFF"/>
                </a:highlight>
              </a:rPr>
              <a:t> y </a:t>
            </a:r>
            <a:r>
              <a:rPr lang="en-US" sz="1500">
                <a:solidFill>
                  <a:srgbClr val="000000"/>
                </a:solidFill>
                <a:highlight>
                  <a:srgbClr val="FFFFFF"/>
                </a:highlight>
                <a:uFill>
                  <a:noFill/>
                </a:uFill>
                <a:hlinkClick r:id="rId22"/>
              </a:rPr>
              <a:t>Cocoa Touch</a:t>
            </a:r>
            <a:r>
              <a:rPr lang="en-US" sz="1500">
                <a:solidFill>
                  <a:srgbClr val="000000"/>
                </a:solidFill>
                <a:highlight>
                  <a:srgbClr val="FFFFFF"/>
                </a:highlight>
              </a:rPr>
              <a:t>, puede usar cualquier biblioteca programada en </a:t>
            </a:r>
            <a:r>
              <a:rPr lang="en-US" sz="1500">
                <a:solidFill>
                  <a:srgbClr val="000000"/>
                </a:solidFill>
                <a:highlight>
                  <a:srgbClr val="FFFFFF"/>
                </a:highlight>
                <a:uFill>
                  <a:noFill/>
                </a:uFill>
                <a:hlinkClick r:id="rId23"/>
              </a:rPr>
              <a:t>Objective-C</a:t>
            </a:r>
            <a:r>
              <a:rPr lang="en-US" sz="1500">
                <a:solidFill>
                  <a:srgbClr val="000000"/>
                </a:solidFill>
                <a:highlight>
                  <a:srgbClr val="FFFFFF"/>
                </a:highlight>
              </a:rPr>
              <a:t> y llamar a funciones de C. También es posible desarrollar código en Swift compatible con Objective-C bajo ciertas condiciones. Swift tiene la intención de ser un lenguaje seguro, de desarrollo rápido y conciso</a:t>
            </a:r>
            <a:endParaRPr b="1" sz="1500">
              <a:solidFill>
                <a:srgbClr val="000000"/>
              </a:solidFill>
              <a:highlight>
                <a:srgbClr val="FFFFFF"/>
              </a:highlight>
            </a:endParaRPr>
          </a:p>
        </p:txBody>
      </p:sp>
      <p:pic>
        <p:nvPicPr>
          <p:cNvPr id="273" name="Google Shape;273;g601424fe3e_0_12"/>
          <p:cNvPicPr preferRelativeResize="0"/>
          <p:nvPr/>
        </p:nvPicPr>
        <p:blipFill rotWithShape="1">
          <a:blip r:embed="rId24">
            <a:alphaModFix/>
          </a:blip>
          <a:srcRect b="0" l="0" r="0" t="0"/>
          <a:stretch/>
        </p:blipFill>
        <p:spPr>
          <a:xfrm>
            <a:off x="995107" y="284111"/>
            <a:ext cx="4609281" cy="126383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g600ec561ad_0_0"/>
          <p:cNvSpPr txBox="1"/>
          <p:nvPr>
            <p:ph type="title"/>
          </p:nvPr>
        </p:nvSpPr>
        <p:spPr>
          <a:xfrm>
            <a:off x="698193" y="1810093"/>
            <a:ext cx="8596800" cy="109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Programa</a:t>
            </a:r>
            <a:endParaRPr/>
          </a:p>
        </p:txBody>
      </p:sp>
      <p:sp>
        <p:nvSpPr>
          <p:cNvPr id="151" name="Google Shape;151;g600ec561ad_0_0"/>
          <p:cNvSpPr txBox="1"/>
          <p:nvPr>
            <p:ph idx="1" type="body"/>
          </p:nvPr>
        </p:nvSpPr>
        <p:spPr>
          <a:xfrm>
            <a:off x="995100" y="2652024"/>
            <a:ext cx="8002800" cy="3947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40"/>
              <a:buNone/>
            </a:pPr>
            <a:r>
              <a:rPr b="1" lang="en-US"/>
              <a:t>XCode</a:t>
            </a:r>
            <a:endParaRPr b="1"/>
          </a:p>
          <a:p>
            <a:pPr indent="-320040" lvl="0" marL="457200" rtl="0" algn="l">
              <a:lnSpc>
                <a:spcPct val="100000"/>
              </a:lnSpc>
              <a:spcBef>
                <a:spcPts val="0"/>
              </a:spcBef>
              <a:spcAft>
                <a:spcPts val="0"/>
              </a:spcAft>
              <a:buSzPts val="1440"/>
              <a:buChar char="●"/>
            </a:pPr>
            <a:r>
              <a:rPr lang="en-US"/>
              <a:t>Definicion</a:t>
            </a:r>
            <a:endParaRPr/>
          </a:p>
          <a:p>
            <a:pPr indent="-320040" lvl="0" marL="457200" rtl="0" algn="l">
              <a:lnSpc>
                <a:spcPct val="100000"/>
              </a:lnSpc>
              <a:spcBef>
                <a:spcPts val="0"/>
              </a:spcBef>
              <a:spcAft>
                <a:spcPts val="0"/>
              </a:spcAft>
              <a:buSzPts val="1440"/>
              <a:buChar char="●"/>
            </a:pPr>
            <a:r>
              <a:rPr lang="en-US"/>
              <a:t>Creación de un nuevo proyecto</a:t>
            </a:r>
            <a:endParaRPr/>
          </a:p>
          <a:p>
            <a:pPr indent="-320040" lvl="0" marL="457200" rtl="0" algn="l">
              <a:lnSpc>
                <a:spcPct val="100000"/>
              </a:lnSpc>
              <a:spcBef>
                <a:spcPts val="0"/>
              </a:spcBef>
              <a:spcAft>
                <a:spcPts val="0"/>
              </a:spcAft>
              <a:buSzPts val="1440"/>
              <a:buChar char="●"/>
            </a:pPr>
            <a:r>
              <a:rPr lang="en-US"/>
              <a:t>Entorno Xcode</a:t>
            </a:r>
            <a:endParaRPr/>
          </a:p>
          <a:p>
            <a:pPr indent="-320040" lvl="0" marL="457200" rtl="0" algn="l">
              <a:lnSpc>
                <a:spcPct val="100000"/>
              </a:lnSpc>
              <a:spcBef>
                <a:spcPts val="0"/>
              </a:spcBef>
              <a:spcAft>
                <a:spcPts val="0"/>
              </a:spcAft>
              <a:buSzPts val="1440"/>
              <a:buChar char="●"/>
            </a:pPr>
            <a:r>
              <a:rPr lang="en-US"/>
              <a:t>AppDelegate</a:t>
            </a:r>
            <a:endParaRPr/>
          </a:p>
          <a:p>
            <a:pPr indent="-320040" lvl="0" marL="457200" rtl="0" algn="l">
              <a:lnSpc>
                <a:spcPct val="100000"/>
              </a:lnSpc>
              <a:spcBef>
                <a:spcPts val="0"/>
              </a:spcBef>
              <a:spcAft>
                <a:spcPts val="0"/>
              </a:spcAft>
              <a:buSzPts val="1440"/>
              <a:buChar char="●"/>
            </a:pPr>
            <a:r>
              <a:rPr lang="en-US"/>
              <a:t>Interface Builder</a:t>
            </a:r>
            <a:endParaRPr/>
          </a:p>
          <a:p>
            <a:pPr indent="-320040" lvl="0" marL="457200" rtl="0" algn="l">
              <a:lnSpc>
                <a:spcPct val="100000"/>
              </a:lnSpc>
              <a:spcBef>
                <a:spcPts val="0"/>
              </a:spcBef>
              <a:spcAft>
                <a:spcPts val="0"/>
              </a:spcAft>
              <a:buSzPts val="1440"/>
              <a:buChar char="●"/>
            </a:pPr>
            <a:r>
              <a:rPr lang="en-US"/>
              <a:t>Simulador</a:t>
            </a:r>
            <a:endParaRPr/>
          </a:p>
          <a:p>
            <a:pPr indent="0" lvl="0" marL="0" rtl="0" algn="l">
              <a:lnSpc>
                <a:spcPct val="100000"/>
              </a:lnSpc>
              <a:spcBef>
                <a:spcPts val="0"/>
              </a:spcBef>
              <a:spcAft>
                <a:spcPts val="0"/>
              </a:spcAft>
              <a:buSzPts val="1440"/>
              <a:buNone/>
            </a:pPr>
            <a:r>
              <a:t/>
            </a:r>
            <a:endParaRPr/>
          </a:p>
        </p:txBody>
      </p:sp>
      <p:pic>
        <p:nvPicPr>
          <p:cNvPr id="152" name="Google Shape;152;g600ec561ad_0_0"/>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g601424fe3e_0_28"/>
          <p:cNvSpPr txBox="1"/>
          <p:nvPr>
            <p:ph type="title"/>
          </p:nvPr>
        </p:nvSpPr>
        <p:spPr>
          <a:xfrm>
            <a:off x="5791196" y="1378900"/>
            <a:ext cx="3359100" cy="109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INTRODUCCION</a:t>
            </a:r>
            <a:endParaRPr/>
          </a:p>
        </p:txBody>
      </p:sp>
      <p:pic>
        <p:nvPicPr>
          <p:cNvPr id="279" name="Google Shape;279;g601424fe3e_0_28"/>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pic>
        <p:nvPicPr>
          <p:cNvPr id="280" name="Google Shape;280;g601424fe3e_0_28"/>
          <p:cNvPicPr preferRelativeResize="0"/>
          <p:nvPr/>
        </p:nvPicPr>
        <p:blipFill>
          <a:blip r:embed="rId4">
            <a:alphaModFix/>
          </a:blip>
          <a:stretch>
            <a:fillRect/>
          </a:stretch>
        </p:blipFill>
        <p:spPr>
          <a:xfrm>
            <a:off x="507400" y="1890775"/>
            <a:ext cx="6381833" cy="4895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g601424fe3e_0_37"/>
          <p:cNvSpPr txBox="1"/>
          <p:nvPr>
            <p:ph type="title"/>
          </p:nvPr>
        </p:nvSpPr>
        <p:spPr>
          <a:xfrm>
            <a:off x="685796" y="1531300"/>
            <a:ext cx="3359100" cy="109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INTRODUCCION</a:t>
            </a:r>
            <a:endParaRPr/>
          </a:p>
        </p:txBody>
      </p:sp>
      <p:pic>
        <p:nvPicPr>
          <p:cNvPr id="286" name="Google Shape;286;g601424fe3e_0_37"/>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pic>
        <p:nvPicPr>
          <p:cNvPr id="287" name="Google Shape;287;g601424fe3e_0_37"/>
          <p:cNvPicPr preferRelativeResize="0"/>
          <p:nvPr/>
        </p:nvPicPr>
        <p:blipFill>
          <a:blip r:embed="rId4">
            <a:alphaModFix/>
          </a:blip>
          <a:stretch>
            <a:fillRect/>
          </a:stretch>
        </p:blipFill>
        <p:spPr>
          <a:xfrm>
            <a:off x="450025" y="2485025"/>
            <a:ext cx="8732700" cy="43093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g601424fe3e_0_44"/>
          <p:cNvSpPr txBox="1"/>
          <p:nvPr>
            <p:ph type="title"/>
          </p:nvPr>
        </p:nvSpPr>
        <p:spPr>
          <a:xfrm>
            <a:off x="698193" y="1810093"/>
            <a:ext cx="8596800" cy="109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Comentarios en Swift</a:t>
            </a:r>
            <a:endParaRPr/>
          </a:p>
        </p:txBody>
      </p:sp>
      <p:pic>
        <p:nvPicPr>
          <p:cNvPr id="293" name="Google Shape;293;g601424fe3e_0_44"/>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pic>
        <p:nvPicPr>
          <p:cNvPr id="294" name="Google Shape;294;g601424fe3e_0_44"/>
          <p:cNvPicPr preferRelativeResize="0"/>
          <p:nvPr/>
        </p:nvPicPr>
        <p:blipFill>
          <a:blip r:embed="rId4">
            <a:alphaModFix/>
          </a:blip>
          <a:stretch>
            <a:fillRect/>
          </a:stretch>
        </p:blipFill>
        <p:spPr>
          <a:xfrm>
            <a:off x="996100" y="2783193"/>
            <a:ext cx="8001000" cy="2000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g601424fe3e_0_50"/>
          <p:cNvSpPr txBox="1"/>
          <p:nvPr>
            <p:ph type="title"/>
          </p:nvPr>
        </p:nvSpPr>
        <p:spPr>
          <a:xfrm>
            <a:off x="698193" y="1657693"/>
            <a:ext cx="8596800" cy="109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Tipos de datos </a:t>
            </a:r>
            <a:r>
              <a:rPr lang="en-US"/>
              <a:t>básicos</a:t>
            </a:r>
            <a:endParaRPr/>
          </a:p>
        </p:txBody>
      </p:sp>
      <p:sp>
        <p:nvSpPr>
          <p:cNvPr id="300" name="Google Shape;300;g601424fe3e_0_50"/>
          <p:cNvSpPr txBox="1"/>
          <p:nvPr>
            <p:ph idx="1" type="body"/>
          </p:nvPr>
        </p:nvSpPr>
        <p:spPr>
          <a:xfrm>
            <a:off x="995100" y="2499625"/>
            <a:ext cx="8002800" cy="4192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a:solidFill>
                  <a:srgbClr val="000000"/>
                </a:solidFill>
                <a:highlight>
                  <a:srgbClr val="FFFFFF"/>
                </a:highlight>
              </a:rPr>
              <a:t>Int:</a:t>
            </a:r>
            <a:r>
              <a:rPr lang="en-US">
                <a:solidFill>
                  <a:srgbClr val="000000"/>
                </a:solidFill>
                <a:highlight>
                  <a:srgbClr val="FFFFFF"/>
                </a:highlight>
              </a:rPr>
              <a:t> número entero de 32 bits con un rango de entre -2.147.483.648 y 2,147,483,647.</a:t>
            </a:r>
            <a:endParaRPr>
              <a:solidFill>
                <a:srgbClr val="000000"/>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a:solidFill>
                <a:srgbClr val="000000"/>
              </a:solidFill>
              <a:highlight>
                <a:srgbClr val="FFFFFF"/>
              </a:highlight>
            </a:endParaRPr>
          </a:p>
          <a:p>
            <a:pPr indent="0" lvl="0" marL="0" rtl="0" algn="l">
              <a:lnSpc>
                <a:spcPct val="100000"/>
              </a:lnSpc>
              <a:spcBef>
                <a:spcPts val="0"/>
              </a:spcBef>
              <a:spcAft>
                <a:spcPts val="0"/>
              </a:spcAft>
              <a:buNone/>
            </a:pPr>
            <a:r>
              <a:rPr b="1" lang="en-US">
                <a:solidFill>
                  <a:srgbClr val="000000"/>
                </a:solidFill>
                <a:highlight>
                  <a:srgbClr val="FFFFFF"/>
                </a:highlight>
              </a:rPr>
              <a:t>Double:</a:t>
            </a:r>
            <a:r>
              <a:rPr lang="en-US">
                <a:solidFill>
                  <a:srgbClr val="000000"/>
                </a:solidFill>
                <a:highlight>
                  <a:srgbClr val="FFFFFF"/>
                </a:highlight>
              </a:rPr>
              <a:t> número flotante de 64 bits con hasta 15 decimales de precisión.</a:t>
            </a:r>
            <a:endParaRPr>
              <a:solidFill>
                <a:srgbClr val="000000"/>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a:solidFill>
                <a:srgbClr val="000000"/>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b="1" lang="en-US">
                <a:solidFill>
                  <a:srgbClr val="000000"/>
                </a:solidFill>
                <a:highlight>
                  <a:srgbClr val="FFFFFF"/>
                </a:highlight>
              </a:rPr>
              <a:t>Float:</a:t>
            </a:r>
            <a:r>
              <a:rPr lang="en-US">
                <a:solidFill>
                  <a:srgbClr val="000000"/>
                </a:solidFill>
                <a:highlight>
                  <a:srgbClr val="FFFFFF"/>
                </a:highlight>
              </a:rPr>
              <a:t> número flotante de 32 bits con hasta 6 decimales de precisión.</a:t>
            </a:r>
            <a:endParaRPr>
              <a:solidFill>
                <a:srgbClr val="000000"/>
              </a:solidFill>
              <a:highlight>
                <a:srgbClr val="FFFFFF"/>
              </a:highlight>
            </a:endParaRPr>
          </a:p>
          <a:p>
            <a:pPr indent="0" lvl="0" marL="0" rtl="0" algn="l">
              <a:lnSpc>
                <a:spcPct val="100000"/>
              </a:lnSpc>
              <a:spcBef>
                <a:spcPts val="0"/>
              </a:spcBef>
              <a:spcAft>
                <a:spcPts val="0"/>
              </a:spcAft>
              <a:buNone/>
            </a:pPr>
            <a:r>
              <a:t/>
            </a:r>
            <a:endParaRPr>
              <a:solidFill>
                <a:srgbClr val="000000"/>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b="1" lang="en-US">
                <a:solidFill>
                  <a:srgbClr val="000000"/>
                </a:solidFill>
                <a:highlight>
                  <a:srgbClr val="FFFFFF"/>
                </a:highlight>
              </a:rPr>
              <a:t>Bool:</a:t>
            </a:r>
            <a:r>
              <a:rPr lang="en-US">
                <a:solidFill>
                  <a:srgbClr val="000000"/>
                </a:solidFill>
                <a:highlight>
                  <a:srgbClr val="FFFFFF"/>
                </a:highlight>
              </a:rPr>
              <a:t> número booleano que puede ser 0 (false) o 1 (true).</a:t>
            </a:r>
            <a:endParaRPr>
              <a:solidFill>
                <a:srgbClr val="000000"/>
              </a:solidFill>
              <a:highlight>
                <a:srgbClr val="FFFFFF"/>
              </a:highlight>
            </a:endParaRPr>
          </a:p>
          <a:p>
            <a:pPr indent="0" lvl="0" marL="0" rtl="0" algn="l">
              <a:lnSpc>
                <a:spcPct val="100000"/>
              </a:lnSpc>
              <a:spcBef>
                <a:spcPts val="0"/>
              </a:spcBef>
              <a:spcAft>
                <a:spcPts val="0"/>
              </a:spcAft>
              <a:buNone/>
            </a:pPr>
            <a:r>
              <a:t/>
            </a:r>
            <a:endParaRPr>
              <a:solidFill>
                <a:srgbClr val="000000"/>
              </a:solidFill>
              <a:highlight>
                <a:srgbClr val="FFFFFF"/>
              </a:highlight>
            </a:endParaRPr>
          </a:p>
          <a:p>
            <a:pPr indent="0" lvl="0" marL="0" rtl="0" algn="l">
              <a:lnSpc>
                <a:spcPct val="100000"/>
              </a:lnSpc>
              <a:spcBef>
                <a:spcPts val="0"/>
              </a:spcBef>
              <a:spcAft>
                <a:spcPts val="0"/>
              </a:spcAft>
              <a:buNone/>
            </a:pPr>
            <a:r>
              <a:rPr b="1" lang="en-US">
                <a:solidFill>
                  <a:srgbClr val="000000"/>
                </a:solidFill>
                <a:highlight>
                  <a:srgbClr val="FFFFFF"/>
                </a:highlight>
              </a:rPr>
              <a:t>String:</a:t>
            </a:r>
            <a:r>
              <a:rPr lang="en-US">
                <a:solidFill>
                  <a:srgbClr val="000000"/>
                </a:solidFill>
                <a:highlight>
                  <a:srgbClr val="FFFFFF"/>
                </a:highlight>
              </a:rPr>
              <a:t> cadena de caracteres, tratada internamente con una matriz (array) de ellos.</a:t>
            </a:r>
            <a:endParaRPr>
              <a:solidFill>
                <a:srgbClr val="000000"/>
              </a:solidFill>
              <a:highlight>
                <a:srgbClr val="FFFFFF"/>
              </a:highlight>
            </a:endParaRPr>
          </a:p>
          <a:p>
            <a:pPr indent="0" lvl="0" marL="0" rtl="0" algn="l">
              <a:lnSpc>
                <a:spcPct val="100000"/>
              </a:lnSpc>
              <a:spcBef>
                <a:spcPts val="0"/>
              </a:spcBef>
              <a:spcAft>
                <a:spcPts val="0"/>
              </a:spcAft>
              <a:buNone/>
            </a:pPr>
            <a:r>
              <a:t/>
            </a:r>
            <a:endParaRPr>
              <a:solidFill>
                <a:srgbClr val="000000"/>
              </a:solidFill>
              <a:highlight>
                <a:srgbClr val="FFFFFF"/>
              </a:highlight>
            </a:endParaRPr>
          </a:p>
          <a:p>
            <a:pPr indent="0" lvl="0" marL="0" rtl="0" algn="l">
              <a:lnSpc>
                <a:spcPct val="100000"/>
              </a:lnSpc>
              <a:spcBef>
                <a:spcPts val="0"/>
              </a:spcBef>
              <a:spcAft>
                <a:spcPts val="0"/>
              </a:spcAft>
              <a:buNone/>
            </a:pPr>
            <a:r>
              <a:rPr b="1" lang="en-US">
                <a:solidFill>
                  <a:srgbClr val="000000"/>
                </a:solidFill>
                <a:highlight>
                  <a:srgbClr val="FFFFFF"/>
                </a:highlight>
              </a:rPr>
              <a:t>Tuplas: </a:t>
            </a:r>
            <a:r>
              <a:rPr lang="en-US">
                <a:solidFill>
                  <a:srgbClr val="222222"/>
                </a:solidFill>
                <a:highlight>
                  <a:srgbClr val="FFFFFF"/>
                </a:highlight>
              </a:rPr>
              <a:t>Este tipo de dato puede estar conformado por una lista (separada por comas) de ceros o más tipos de datos, encerrados todos dentro de paréntesis. </a:t>
            </a:r>
            <a:endParaRPr>
              <a:solidFill>
                <a:srgbClr val="000000"/>
              </a:solidFill>
              <a:highlight>
                <a:srgbClr val="FFFFFF"/>
              </a:highlight>
            </a:endParaRPr>
          </a:p>
        </p:txBody>
      </p:sp>
      <p:pic>
        <p:nvPicPr>
          <p:cNvPr id="301" name="Google Shape;301;g601424fe3e_0_50"/>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g601424fe3e_0_266"/>
          <p:cNvSpPr txBox="1"/>
          <p:nvPr>
            <p:ph type="title"/>
          </p:nvPr>
        </p:nvSpPr>
        <p:spPr>
          <a:xfrm>
            <a:off x="698193" y="1657693"/>
            <a:ext cx="8596800" cy="109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Tuplas</a:t>
            </a:r>
            <a:endParaRPr/>
          </a:p>
        </p:txBody>
      </p:sp>
      <p:pic>
        <p:nvPicPr>
          <p:cNvPr id="307" name="Google Shape;307;g601424fe3e_0_266"/>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pic>
        <p:nvPicPr>
          <p:cNvPr id="308" name="Google Shape;308;g601424fe3e_0_266"/>
          <p:cNvPicPr preferRelativeResize="0"/>
          <p:nvPr/>
        </p:nvPicPr>
        <p:blipFill>
          <a:blip r:embed="rId4">
            <a:alphaModFix/>
          </a:blip>
          <a:stretch>
            <a:fillRect/>
          </a:stretch>
        </p:blipFill>
        <p:spPr>
          <a:xfrm>
            <a:off x="622000" y="2978023"/>
            <a:ext cx="9142601" cy="90195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g601424fe3e_0_56"/>
          <p:cNvSpPr txBox="1"/>
          <p:nvPr>
            <p:ph type="title"/>
          </p:nvPr>
        </p:nvSpPr>
        <p:spPr>
          <a:xfrm>
            <a:off x="698200" y="1810097"/>
            <a:ext cx="8596800" cy="582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VARIABLES</a:t>
            </a:r>
            <a:endParaRPr/>
          </a:p>
        </p:txBody>
      </p:sp>
      <p:sp>
        <p:nvSpPr>
          <p:cNvPr id="314" name="Google Shape;314;g601424fe3e_0_56"/>
          <p:cNvSpPr txBox="1"/>
          <p:nvPr>
            <p:ph idx="1" type="body"/>
          </p:nvPr>
        </p:nvSpPr>
        <p:spPr>
          <a:xfrm>
            <a:off x="698200" y="2654850"/>
            <a:ext cx="8596800" cy="37077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a:solidFill>
                  <a:srgbClr val="0F1214"/>
                </a:solidFill>
                <a:highlight>
                  <a:srgbClr val="FFFFFF"/>
                </a:highlight>
              </a:rPr>
              <a:t>Una variable en Swift se declara con la palabra reservada</a:t>
            </a:r>
            <a:r>
              <a:rPr lang="en-US">
                <a:solidFill>
                  <a:srgbClr val="0F1214"/>
                </a:solidFill>
                <a:highlight>
                  <a:srgbClr val="FFFFFF"/>
                </a:highlight>
              </a:rPr>
              <a:t> </a:t>
            </a:r>
            <a:r>
              <a:rPr lang="en-US">
                <a:solidFill>
                  <a:srgbClr val="5A6575"/>
                </a:solidFill>
                <a:highlight>
                  <a:srgbClr val="F7F8FA"/>
                </a:highlight>
              </a:rPr>
              <a:t>var</a:t>
            </a:r>
            <a:r>
              <a:rPr lang="en-US">
                <a:solidFill>
                  <a:srgbClr val="0F1214"/>
                </a:solidFill>
                <a:highlight>
                  <a:srgbClr val="FFFFFF"/>
                </a:highlight>
              </a:rPr>
              <a:t>.</a:t>
            </a:r>
            <a:endParaRPr>
              <a:solidFill>
                <a:srgbClr val="0F1214"/>
              </a:solidFill>
              <a:highlight>
                <a:srgbClr val="FFFFFF"/>
              </a:highlight>
            </a:endParaRPr>
          </a:p>
          <a:p>
            <a:pPr indent="0" lvl="0" marL="0" rtl="0" algn="l">
              <a:lnSpc>
                <a:spcPct val="115000"/>
              </a:lnSpc>
              <a:spcBef>
                <a:spcPts val="1500"/>
              </a:spcBef>
              <a:spcAft>
                <a:spcPts val="0"/>
              </a:spcAft>
              <a:buNone/>
            </a:pPr>
            <a:r>
              <a:t/>
            </a:r>
            <a:endParaRPr>
              <a:solidFill>
                <a:srgbClr val="0F1214"/>
              </a:solidFill>
              <a:highlight>
                <a:srgbClr val="FFFFFF"/>
              </a:highlight>
            </a:endParaRPr>
          </a:p>
          <a:p>
            <a:pPr indent="0" lvl="0" marL="0" rtl="0" algn="l">
              <a:lnSpc>
                <a:spcPct val="115000"/>
              </a:lnSpc>
              <a:spcBef>
                <a:spcPts val="1500"/>
              </a:spcBef>
              <a:spcAft>
                <a:spcPts val="0"/>
              </a:spcAft>
              <a:buClr>
                <a:schemeClr val="dk1"/>
              </a:buClr>
              <a:buSzPts val="1100"/>
              <a:buFont typeface="Arial"/>
              <a:buNone/>
            </a:pPr>
            <a:r>
              <a:rPr lang="en-US">
                <a:solidFill>
                  <a:srgbClr val="0F1214"/>
                </a:solidFill>
                <a:highlight>
                  <a:srgbClr val="FFFFFF"/>
                </a:highlight>
              </a:rPr>
              <a:t>Las variables son conocidos como “valores mutables” dentro de Swift, no precisamente “variables.”</a:t>
            </a:r>
            <a:endParaRPr>
              <a:solidFill>
                <a:srgbClr val="0F1214"/>
              </a:solidFill>
              <a:highlight>
                <a:srgbClr val="FFFFFF"/>
              </a:highlight>
            </a:endParaRPr>
          </a:p>
          <a:p>
            <a:pPr indent="0" lvl="0" marL="0" rtl="0" algn="l">
              <a:lnSpc>
                <a:spcPct val="115000"/>
              </a:lnSpc>
              <a:spcBef>
                <a:spcPts val="1500"/>
              </a:spcBef>
              <a:spcAft>
                <a:spcPts val="0"/>
              </a:spcAft>
              <a:buClr>
                <a:schemeClr val="dk1"/>
              </a:buClr>
              <a:buSzPts val="1100"/>
              <a:buFont typeface="Arial"/>
              <a:buNone/>
            </a:pPr>
            <a:r>
              <a:rPr lang="en-US">
                <a:solidFill>
                  <a:srgbClr val="0F1214"/>
                </a:solidFill>
                <a:highlight>
                  <a:srgbClr val="FFFFFF"/>
                </a:highlight>
              </a:rPr>
              <a:t>Una de las ventajas de Swift es su excelente sistema de inferencia de tipos de datos, lo que significa que el compilador automáticamente sabe de qué tipo es tu variable sin la necesidad de expresarlo explícitamente.</a:t>
            </a:r>
            <a:endParaRPr>
              <a:solidFill>
                <a:srgbClr val="0F1214"/>
              </a:solidFill>
              <a:highlight>
                <a:srgbClr val="FFFFFF"/>
              </a:highlight>
            </a:endParaRPr>
          </a:p>
          <a:p>
            <a:pPr indent="0" lvl="0" marL="0" rtl="0" algn="l">
              <a:lnSpc>
                <a:spcPct val="115000"/>
              </a:lnSpc>
              <a:spcBef>
                <a:spcPts val="1500"/>
              </a:spcBef>
              <a:spcAft>
                <a:spcPts val="0"/>
              </a:spcAft>
              <a:buClr>
                <a:schemeClr val="dk1"/>
              </a:buClr>
              <a:buSzPts val="1100"/>
              <a:buFont typeface="Arial"/>
              <a:buNone/>
            </a:pPr>
            <a:r>
              <a:rPr lang="en-US">
                <a:solidFill>
                  <a:srgbClr val="0F1214"/>
                </a:solidFill>
                <a:highlight>
                  <a:srgbClr val="FFFFFF"/>
                </a:highlight>
              </a:rPr>
              <a:t>El ejemplo anterior declara una variable de tipo </a:t>
            </a:r>
            <a:r>
              <a:rPr lang="en-US">
                <a:solidFill>
                  <a:srgbClr val="5A6575"/>
                </a:solidFill>
                <a:highlight>
                  <a:srgbClr val="F7F8FA"/>
                </a:highlight>
              </a:rPr>
              <a:t>String</a:t>
            </a:r>
            <a:r>
              <a:rPr lang="en-US">
                <a:solidFill>
                  <a:srgbClr val="0F1214"/>
                </a:solidFill>
                <a:highlight>
                  <a:srgbClr val="FFFFFF"/>
                </a:highlight>
              </a:rPr>
              <a:t>, ya que del lado derecho del signo de asignación (</a:t>
            </a:r>
            <a:r>
              <a:rPr lang="en-US">
                <a:solidFill>
                  <a:srgbClr val="5A6575"/>
                </a:solidFill>
                <a:highlight>
                  <a:srgbClr val="F7F8FA"/>
                </a:highlight>
              </a:rPr>
              <a:t>=</a:t>
            </a:r>
            <a:r>
              <a:rPr lang="en-US">
                <a:solidFill>
                  <a:srgbClr val="0F1214"/>
                </a:solidFill>
                <a:highlight>
                  <a:srgbClr val="FFFFFF"/>
                </a:highlight>
              </a:rPr>
              <a:t>) pusimos una representación literal de un </a:t>
            </a:r>
            <a:r>
              <a:rPr lang="en-US">
                <a:solidFill>
                  <a:srgbClr val="5A6575"/>
                </a:solidFill>
                <a:highlight>
                  <a:srgbClr val="F7F8FA"/>
                </a:highlight>
              </a:rPr>
              <a:t>String</a:t>
            </a:r>
            <a:r>
              <a:rPr lang="en-US">
                <a:solidFill>
                  <a:srgbClr val="0F1214"/>
                </a:solidFill>
                <a:highlight>
                  <a:srgbClr val="FFFFFF"/>
                </a:highlight>
              </a:rPr>
              <a:t>.</a:t>
            </a:r>
            <a:endParaRPr>
              <a:solidFill>
                <a:srgbClr val="0F1214"/>
              </a:solidFill>
              <a:highlight>
                <a:srgbClr val="FFFFFF"/>
              </a:highlight>
            </a:endParaRPr>
          </a:p>
          <a:p>
            <a:pPr indent="0" lvl="0" marL="0" rtl="0" algn="l">
              <a:lnSpc>
                <a:spcPct val="100000"/>
              </a:lnSpc>
              <a:spcBef>
                <a:spcPts val="1500"/>
              </a:spcBef>
              <a:spcAft>
                <a:spcPts val="0"/>
              </a:spcAft>
              <a:buNone/>
            </a:pPr>
            <a:r>
              <a:t/>
            </a:r>
            <a:endParaRPr>
              <a:solidFill>
                <a:srgbClr val="000000"/>
              </a:solidFill>
              <a:highlight>
                <a:srgbClr val="FFFFFF"/>
              </a:highlight>
            </a:endParaRPr>
          </a:p>
        </p:txBody>
      </p:sp>
      <p:pic>
        <p:nvPicPr>
          <p:cNvPr id="315" name="Google Shape;315;g601424fe3e_0_56"/>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pic>
        <p:nvPicPr>
          <p:cNvPr id="316" name="Google Shape;316;g601424fe3e_0_56"/>
          <p:cNvPicPr preferRelativeResize="0"/>
          <p:nvPr/>
        </p:nvPicPr>
        <p:blipFill rotWithShape="1">
          <a:blip r:embed="rId4">
            <a:alphaModFix/>
          </a:blip>
          <a:srcRect b="24862" l="0" r="0" t="30260"/>
          <a:stretch/>
        </p:blipFill>
        <p:spPr>
          <a:xfrm>
            <a:off x="857250" y="3111125"/>
            <a:ext cx="4933950" cy="3761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g601424fe3e_0_278"/>
          <p:cNvSpPr txBox="1"/>
          <p:nvPr>
            <p:ph type="title"/>
          </p:nvPr>
        </p:nvSpPr>
        <p:spPr>
          <a:xfrm>
            <a:off x="698200" y="1810097"/>
            <a:ext cx="8596800" cy="582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VARIABLES</a:t>
            </a:r>
            <a:endParaRPr/>
          </a:p>
        </p:txBody>
      </p:sp>
      <p:sp>
        <p:nvSpPr>
          <p:cNvPr id="322" name="Google Shape;322;g601424fe3e_0_278"/>
          <p:cNvSpPr txBox="1"/>
          <p:nvPr>
            <p:ph idx="1" type="body"/>
          </p:nvPr>
        </p:nvSpPr>
        <p:spPr>
          <a:xfrm>
            <a:off x="698200" y="2654850"/>
            <a:ext cx="8596800" cy="37077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500"/>
              </a:spcBef>
              <a:spcAft>
                <a:spcPts val="0"/>
              </a:spcAft>
              <a:buNone/>
            </a:pPr>
            <a:r>
              <a:rPr lang="en-US">
                <a:solidFill>
                  <a:srgbClr val="0F1214"/>
                </a:solidFill>
                <a:highlight>
                  <a:srgbClr val="FFFFFF"/>
                </a:highlight>
              </a:rPr>
              <a:t>Si queremos declarar una variable sin asignarle un valor inicial (como en el ejemplo anterior), podemos hacerlo declarando el tipo de dato que espera la variable:</a:t>
            </a:r>
            <a:endParaRPr>
              <a:solidFill>
                <a:srgbClr val="0F1214"/>
              </a:solidFill>
              <a:highlight>
                <a:srgbClr val="FFFFFF"/>
              </a:highlight>
            </a:endParaRPr>
          </a:p>
          <a:p>
            <a:pPr indent="0" lvl="0" marL="0" rtl="0" algn="l">
              <a:lnSpc>
                <a:spcPct val="115000"/>
              </a:lnSpc>
              <a:spcBef>
                <a:spcPts val="1500"/>
              </a:spcBef>
              <a:spcAft>
                <a:spcPts val="0"/>
              </a:spcAft>
              <a:buNone/>
            </a:pPr>
            <a:r>
              <a:t/>
            </a:r>
            <a:endParaRPr>
              <a:solidFill>
                <a:srgbClr val="0F1214"/>
              </a:solidFill>
              <a:highlight>
                <a:srgbClr val="FFFFFF"/>
              </a:highlight>
            </a:endParaRPr>
          </a:p>
          <a:p>
            <a:pPr indent="0" lvl="0" marL="0" rtl="0" algn="l">
              <a:lnSpc>
                <a:spcPct val="115000"/>
              </a:lnSpc>
              <a:spcBef>
                <a:spcPts val="1500"/>
              </a:spcBef>
              <a:spcAft>
                <a:spcPts val="0"/>
              </a:spcAft>
              <a:buNone/>
            </a:pPr>
            <a:r>
              <a:t/>
            </a:r>
            <a:endParaRPr>
              <a:solidFill>
                <a:srgbClr val="0F1214"/>
              </a:solidFill>
              <a:highlight>
                <a:srgbClr val="FFFFFF"/>
              </a:highlight>
            </a:endParaRPr>
          </a:p>
          <a:p>
            <a:pPr indent="0" lvl="0" marL="0" rtl="0" algn="l">
              <a:lnSpc>
                <a:spcPct val="115000"/>
              </a:lnSpc>
              <a:spcBef>
                <a:spcPts val="1500"/>
              </a:spcBef>
              <a:spcAft>
                <a:spcPts val="0"/>
              </a:spcAft>
              <a:buNone/>
            </a:pPr>
            <a:r>
              <a:rPr lang="en-US">
                <a:solidFill>
                  <a:srgbClr val="0F1214"/>
                </a:solidFill>
                <a:highlight>
                  <a:srgbClr val="FFFFFF"/>
                </a:highlight>
              </a:rPr>
              <a:t>En ambos casos, la variable </a:t>
            </a:r>
            <a:r>
              <a:rPr lang="en-US">
                <a:solidFill>
                  <a:srgbClr val="5A6575"/>
                </a:solidFill>
                <a:highlight>
                  <a:srgbClr val="F7F8FA"/>
                </a:highlight>
              </a:rPr>
              <a:t>name</a:t>
            </a:r>
            <a:r>
              <a:rPr lang="en-US">
                <a:solidFill>
                  <a:srgbClr val="0F1214"/>
                </a:solidFill>
                <a:highlight>
                  <a:srgbClr val="FFFFFF"/>
                </a:highlight>
              </a:rPr>
              <a:t> durante el resto de la ejecución de nuestro programa, sólo podrá contener </a:t>
            </a:r>
            <a:r>
              <a:rPr lang="en-US">
                <a:solidFill>
                  <a:srgbClr val="5A6575"/>
                </a:solidFill>
                <a:highlight>
                  <a:srgbClr val="F7F8FA"/>
                </a:highlight>
              </a:rPr>
              <a:t>String</a:t>
            </a:r>
            <a:r>
              <a:rPr lang="en-US">
                <a:solidFill>
                  <a:srgbClr val="0F1214"/>
                </a:solidFill>
                <a:highlight>
                  <a:srgbClr val="FFFFFF"/>
                </a:highlight>
              </a:rPr>
              <a:t>s.</a:t>
            </a:r>
            <a:endParaRPr>
              <a:solidFill>
                <a:srgbClr val="0F1214"/>
              </a:solidFill>
              <a:highlight>
                <a:srgbClr val="FFFFFF"/>
              </a:highlight>
            </a:endParaRPr>
          </a:p>
          <a:p>
            <a:pPr indent="0" lvl="0" marL="0" rtl="0" algn="l">
              <a:lnSpc>
                <a:spcPct val="115000"/>
              </a:lnSpc>
              <a:spcBef>
                <a:spcPts val="1500"/>
              </a:spcBef>
              <a:spcAft>
                <a:spcPts val="1500"/>
              </a:spcAft>
              <a:buNone/>
            </a:pPr>
            <a:r>
              <a:t/>
            </a:r>
            <a:endParaRPr>
              <a:solidFill>
                <a:srgbClr val="0F1214"/>
              </a:solidFill>
              <a:highlight>
                <a:srgbClr val="FFFFFF"/>
              </a:highlight>
            </a:endParaRPr>
          </a:p>
        </p:txBody>
      </p:sp>
      <p:pic>
        <p:nvPicPr>
          <p:cNvPr id="323" name="Google Shape;323;g601424fe3e_0_278"/>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pic>
        <p:nvPicPr>
          <p:cNvPr id="324" name="Google Shape;324;g601424fe3e_0_278"/>
          <p:cNvPicPr preferRelativeResize="0"/>
          <p:nvPr/>
        </p:nvPicPr>
        <p:blipFill>
          <a:blip r:embed="rId4">
            <a:alphaModFix/>
          </a:blip>
          <a:stretch>
            <a:fillRect/>
          </a:stretch>
        </p:blipFill>
        <p:spPr>
          <a:xfrm>
            <a:off x="783075" y="4063561"/>
            <a:ext cx="7977611" cy="7360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g601424fe3e_0_287"/>
          <p:cNvSpPr txBox="1"/>
          <p:nvPr>
            <p:ph type="title"/>
          </p:nvPr>
        </p:nvSpPr>
        <p:spPr>
          <a:xfrm>
            <a:off x="698200" y="1810097"/>
            <a:ext cx="8596800" cy="582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Constantes</a:t>
            </a:r>
            <a:endParaRPr/>
          </a:p>
        </p:txBody>
      </p:sp>
      <p:pic>
        <p:nvPicPr>
          <p:cNvPr id="330" name="Google Shape;330;g601424fe3e_0_287"/>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
        <p:nvSpPr>
          <p:cNvPr id="331" name="Google Shape;331;g601424fe3e_0_287"/>
          <p:cNvSpPr txBox="1"/>
          <p:nvPr>
            <p:ph idx="1" type="body"/>
          </p:nvPr>
        </p:nvSpPr>
        <p:spPr>
          <a:xfrm>
            <a:off x="842700" y="2499625"/>
            <a:ext cx="8359200" cy="3903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a:solidFill>
                  <a:srgbClr val="0F1214"/>
                </a:solidFill>
                <a:highlight>
                  <a:srgbClr val="FFFFFF"/>
                </a:highlight>
              </a:rPr>
              <a:t>Una constante en Swift se declara usando la palabra reservada </a:t>
            </a:r>
            <a:r>
              <a:rPr lang="en-US">
                <a:solidFill>
                  <a:srgbClr val="5A6575"/>
                </a:solidFill>
                <a:highlight>
                  <a:srgbClr val="F7F8FA"/>
                </a:highlight>
              </a:rPr>
              <a:t>let</a:t>
            </a:r>
            <a:r>
              <a:rPr lang="en-US">
                <a:solidFill>
                  <a:srgbClr val="0F1214"/>
                </a:solidFill>
                <a:highlight>
                  <a:srgbClr val="FFFFFF"/>
                </a:highlight>
              </a:rPr>
              <a:t>.</a:t>
            </a:r>
            <a:endParaRPr>
              <a:solidFill>
                <a:srgbClr val="0F1214"/>
              </a:solidFill>
              <a:highlight>
                <a:srgbClr val="FFFFFF"/>
              </a:highlight>
            </a:endParaRPr>
          </a:p>
          <a:p>
            <a:pPr indent="0" lvl="0" marL="0" rtl="0" algn="l">
              <a:lnSpc>
                <a:spcPct val="100000"/>
              </a:lnSpc>
              <a:spcBef>
                <a:spcPts val="0"/>
              </a:spcBef>
              <a:spcAft>
                <a:spcPts val="0"/>
              </a:spcAft>
              <a:buNone/>
            </a:pPr>
            <a:r>
              <a:t/>
            </a:r>
            <a:endParaRPr>
              <a:solidFill>
                <a:srgbClr val="0F1214"/>
              </a:solidFill>
              <a:highlight>
                <a:srgbClr val="FFFFFF"/>
              </a:highlight>
            </a:endParaRPr>
          </a:p>
          <a:p>
            <a:pPr indent="0" lvl="0" marL="0" rtl="0" algn="l">
              <a:lnSpc>
                <a:spcPct val="100000"/>
              </a:lnSpc>
              <a:spcBef>
                <a:spcPts val="0"/>
              </a:spcBef>
              <a:spcAft>
                <a:spcPts val="0"/>
              </a:spcAft>
              <a:buNone/>
            </a:pPr>
            <a:r>
              <a:t/>
            </a:r>
            <a:endParaRPr>
              <a:solidFill>
                <a:srgbClr val="0F1214"/>
              </a:solidFill>
              <a:highlight>
                <a:srgbClr val="FFFFFF"/>
              </a:highlight>
            </a:endParaRPr>
          </a:p>
          <a:p>
            <a:pPr indent="0" lvl="0" marL="0" rtl="0" algn="l">
              <a:lnSpc>
                <a:spcPct val="115000"/>
              </a:lnSpc>
              <a:spcBef>
                <a:spcPts val="1500"/>
              </a:spcBef>
              <a:spcAft>
                <a:spcPts val="0"/>
              </a:spcAft>
              <a:buClr>
                <a:schemeClr val="dk1"/>
              </a:buClr>
              <a:buSzPts val="1100"/>
              <a:buFont typeface="Arial"/>
              <a:buNone/>
            </a:pPr>
            <a:r>
              <a:rPr lang="en-US">
                <a:solidFill>
                  <a:srgbClr val="0F1214"/>
                </a:solidFill>
                <a:highlight>
                  <a:srgbClr val="FFFFFF"/>
                </a:highlight>
              </a:rPr>
              <a:t>Las constantes son conocidos como “valores inmutables” dentro de Swift, no precisamente “constantes.”</a:t>
            </a:r>
            <a:endParaRPr>
              <a:solidFill>
                <a:srgbClr val="0F1214"/>
              </a:solidFill>
              <a:highlight>
                <a:srgbClr val="FFFFFF"/>
              </a:highlight>
            </a:endParaRPr>
          </a:p>
          <a:p>
            <a:pPr indent="0" lvl="0" marL="0" rtl="0" algn="l">
              <a:lnSpc>
                <a:spcPct val="115000"/>
              </a:lnSpc>
              <a:spcBef>
                <a:spcPts val="1500"/>
              </a:spcBef>
              <a:spcAft>
                <a:spcPts val="0"/>
              </a:spcAft>
              <a:buClr>
                <a:schemeClr val="dk1"/>
              </a:buClr>
              <a:buSzPts val="1100"/>
              <a:buFont typeface="Arial"/>
              <a:buNone/>
            </a:pPr>
            <a:r>
              <a:rPr lang="en-US">
                <a:solidFill>
                  <a:srgbClr val="0F1214"/>
                </a:solidFill>
                <a:highlight>
                  <a:srgbClr val="FFFFFF"/>
                </a:highlight>
              </a:rPr>
              <a:t>Al igual que las variables, no es necesario declarar explícitamente el tipo de dato de la constante si se le asignará un valor inicial en la misma declaración. Podemos declarar una constante sin valor inicial, de la siguiente forma:</a:t>
            </a:r>
            <a:endParaRPr>
              <a:solidFill>
                <a:srgbClr val="0F1214"/>
              </a:solidFill>
              <a:highlight>
                <a:srgbClr val="FFFFFF"/>
              </a:highlight>
            </a:endParaRPr>
          </a:p>
          <a:p>
            <a:pPr indent="0" lvl="0" marL="0" rtl="0" algn="l">
              <a:lnSpc>
                <a:spcPct val="100000"/>
              </a:lnSpc>
              <a:spcBef>
                <a:spcPts val="1500"/>
              </a:spcBef>
              <a:spcAft>
                <a:spcPts val="0"/>
              </a:spcAft>
              <a:buNone/>
            </a:pPr>
            <a:r>
              <a:t/>
            </a:r>
            <a:endParaRPr>
              <a:solidFill>
                <a:srgbClr val="0F1214"/>
              </a:solidFill>
              <a:highlight>
                <a:srgbClr val="FFFFFF"/>
              </a:highlight>
            </a:endParaRPr>
          </a:p>
        </p:txBody>
      </p:sp>
      <p:pic>
        <p:nvPicPr>
          <p:cNvPr id="332" name="Google Shape;332;g601424fe3e_0_287"/>
          <p:cNvPicPr preferRelativeResize="0"/>
          <p:nvPr/>
        </p:nvPicPr>
        <p:blipFill rotWithShape="1">
          <a:blip r:embed="rId4">
            <a:alphaModFix/>
          </a:blip>
          <a:srcRect b="15774" l="0" r="0" t="25408"/>
          <a:stretch/>
        </p:blipFill>
        <p:spPr>
          <a:xfrm>
            <a:off x="918900" y="2904025"/>
            <a:ext cx="3638550" cy="459375"/>
          </a:xfrm>
          <a:prstGeom prst="rect">
            <a:avLst/>
          </a:prstGeom>
          <a:noFill/>
          <a:ln>
            <a:noFill/>
          </a:ln>
        </p:spPr>
      </p:pic>
      <p:pic>
        <p:nvPicPr>
          <p:cNvPr id="333" name="Google Shape;333;g601424fe3e_0_287"/>
          <p:cNvPicPr preferRelativeResize="0"/>
          <p:nvPr/>
        </p:nvPicPr>
        <p:blipFill>
          <a:blip r:embed="rId5">
            <a:alphaModFix/>
          </a:blip>
          <a:stretch>
            <a:fillRect/>
          </a:stretch>
        </p:blipFill>
        <p:spPr>
          <a:xfrm>
            <a:off x="995100" y="5425846"/>
            <a:ext cx="8188985" cy="7810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g601424fe3e_0_301"/>
          <p:cNvSpPr txBox="1"/>
          <p:nvPr>
            <p:ph type="title"/>
          </p:nvPr>
        </p:nvSpPr>
        <p:spPr>
          <a:xfrm>
            <a:off x="698200" y="1810097"/>
            <a:ext cx="8596800" cy="582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Valores opcionales</a:t>
            </a:r>
            <a:endParaRPr/>
          </a:p>
        </p:txBody>
      </p:sp>
      <p:pic>
        <p:nvPicPr>
          <p:cNvPr id="339" name="Google Shape;339;g601424fe3e_0_301"/>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
        <p:nvSpPr>
          <p:cNvPr id="340" name="Google Shape;340;g601424fe3e_0_301"/>
          <p:cNvSpPr txBox="1"/>
          <p:nvPr>
            <p:ph idx="1" type="body"/>
          </p:nvPr>
        </p:nvSpPr>
        <p:spPr>
          <a:xfrm>
            <a:off x="842700" y="2499625"/>
            <a:ext cx="8359200" cy="3903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500"/>
              </a:spcBef>
              <a:spcAft>
                <a:spcPts val="0"/>
              </a:spcAft>
              <a:buNone/>
            </a:pPr>
            <a:r>
              <a:rPr lang="en-US">
                <a:solidFill>
                  <a:srgbClr val="0F1214"/>
                </a:solidFill>
                <a:highlight>
                  <a:srgbClr val="FFFFFF"/>
                </a:highlight>
              </a:rPr>
              <a:t>A cualquier tipo de dato que sea seguido de un signo de interrogación se le conoce como un valor opcional (</a:t>
            </a:r>
            <a:r>
              <a:rPr lang="en-US">
                <a:solidFill>
                  <a:srgbClr val="5A6575"/>
                </a:solidFill>
                <a:highlight>
                  <a:srgbClr val="F7F8FA"/>
                </a:highlight>
              </a:rPr>
              <a:t>Optional</a:t>
            </a:r>
            <a:r>
              <a:rPr lang="en-US">
                <a:solidFill>
                  <a:srgbClr val="0F1214"/>
                </a:solidFill>
                <a:highlight>
                  <a:srgbClr val="FFFFFF"/>
                </a:highlight>
              </a:rPr>
              <a:t>).</a:t>
            </a:r>
            <a:endParaRPr>
              <a:solidFill>
                <a:srgbClr val="0F1214"/>
              </a:solidFill>
              <a:highlight>
                <a:srgbClr val="FFFFFF"/>
              </a:highlight>
            </a:endParaRPr>
          </a:p>
          <a:p>
            <a:pPr indent="0" lvl="0" marL="0" rtl="0" algn="l">
              <a:lnSpc>
                <a:spcPct val="115000"/>
              </a:lnSpc>
              <a:spcBef>
                <a:spcPts val="1500"/>
              </a:spcBef>
              <a:spcAft>
                <a:spcPts val="0"/>
              </a:spcAft>
              <a:buNone/>
            </a:pPr>
            <a:r>
              <a:t/>
            </a:r>
            <a:endParaRPr>
              <a:solidFill>
                <a:srgbClr val="0F1214"/>
              </a:solidFill>
              <a:highlight>
                <a:srgbClr val="FFFFFF"/>
              </a:highlight>
            </a:endParaRPr>
          </a:p>
          <a:p>
            <a:pPr indent="0" lvl="0" marL="0" rtl="0" algn="l">
              <a:lnSpc>
                <a:spcPct val="115000"/>
              </a:lnSpc>
              <a:spcBef>
                <a:spcPts val="1500"/>
              </a:spcBef>
              <a:spcAft>
                <a:spcPts val="0"/>
              </a:spcAft>
              <a:buNone/>
            </a:pPr>
            <a:r>
              <a:t/>
            </a:r>
            <a:endParaRPr>
              <a:solidFill>
                <a:srgbClr val="0F1214"/>
              </a:solidFill>
              <a:highlight>
                <a:srgbClr val="FFFFFF"/>
              </a:highlight>
            </a:endParaRPr>
          </a:p>
          <a:p>
            <a:pPr indent="0" lvl="0" marL="0" rtl="0" algn="l">
              <a:lnSpc>
                <a:spcPct val="115000"/>
              </a:lnSpc>
              <a:spcBef>
                <a:spcPts val="1500"/>
              </a:spcBef>
              <a:spcAft>
                <a:spcPts val="0"/>
              </a:spcAft>
              <a:buNone/>
            </a:pPr>
            <a:r>
              <a:rPr lang="en-US">
                <a:solidFill>
                  <a:srgbClr val="0F1214"/>
                </a:solidFill>
                <a:highlight>
                  <a:srgbClr val="FFFFFF"/>
                </a:highlight>
              </a:rPr>
              <a:t>Que algo sea opcional significa que el valor puede o no existir. Es como si se dijera: “tal vez tenga un string dentro, o tal vez no.”</a:t>
            </a:r>
            <a:endParaRPr>
              <a:solidFill>
                <a:srgbClr val="0F1214"/>
              </a:solidFill>
              <a:highlight>
                <a:srgbClr val="FFFFFF"/>
              </a:highlight>
            </a:endParaRPr>
          </a:p>
          <a:p>
            <a:pPr indent="0" lvl="0" marL="0" rtl="0" algn="l">
              <a:lnSpc>
                <a:spcPct val="115000"/>
              </a:lnSpc>
              <a:spcBef>
                <a:spcPts val="1500"/>
              </a:spcBef>
              <a:spcAft>
                <a:spcPts val="0"/>
              </a:spcAft>
              <a:buNone/>
            </a:pPr>
            <a:r>
              <a:rPr lang="en-US">
                <a:solidFill>
                  <a:srgbClr val="0F1214"/>
                </a:solidFill>
                <a:highlight>
                  <a:srgbClr val="FFFFFF"/>
                </a:highlight>
              </a:rPr>
              <a:t>El propósito general de los Opcionales en Swift es proveer un mecanismo a través del cual el programador pueda hacer decisiones informadas sobre la ejecución de algún comando.</a:t>
            </a:r>
            <a:endParaRPr>
              <a:solidFill>
                <a:srgbClr val="0F1214"/>
              </a:solidFill>
              <a:highlight>
                <a:srgbClr val="FFFFFF"/>
              </a:highlight>
            </a:endParaRPr>
          </a:p>
          <a:p>
            <a:pPr indent="0" lvl="0" marL="0" rtl="0" algn="l">
              <a:lnSpc>
                <a:spcPct val="115000"/>
              </a:lnSpc>
              <a:spcBef>
                <a:spcPts val="1500"/>
              </a:spcBef>
              <a:spcAft>
                <a:spcPts val="0"/>
              </a:spcAft>
              <a:buNone/>
            </a:pPr>
            <a:r>
              <a:t/>
            </a:r>
            <a:endParaRPr sz="1200">
              <a:solidFill>
                <a:srgbClr val="0F1214"/>
              </a:solidFill>
              <a:highlight>
                <a:srgbClr val="FFFFFF"/>
              </a:highlight>
              <a:latin typeface="Arial"/>
              <a:ea typeface="Arial"/>
              <a:cs typeface="Arial"/>
              <a:sym typeface="Arial"/>
            </a:endParaRPr>
          </a:p>
          <a:p>
            <a:pPr indent="0" lvl="0" marL="0" rtl="0" algn="l">
              <a:lnSpc>
                <a:spcPct val="115000"/>
              </a:lnSpc>
              <a:spcBef>
                <a:spcPts val="1500"/>
              </a:spcBef>
              <a:spcAft>
                <a:spcPts val="0"/>
              </a:spcAft>
              <a:buNone/>
            </a:pPr>
            <a:r>
              <a:t/>
            </a:r>
            <a:endParaRPr sz="1200">
              <a:solidFill>
                <a:srgbClr val="0F1214"/>
              </a:solidFill>
              <a:highlight>
                <a:srgbClr val="FFFFFF"/>
              </a:highlight>
              <a:latin typeface="Arial"/>
              <a:ea typeface="Arial"/>
              <a:cs typeface="Arial"/>
              <a:sym typeface="Arial"/>
            </a:endParaRPr>
          </a:p>
          <a:p>
            <a:pPr indent="0" lvl="0" marL="0" rtl="0" algn="l">
              <a:lnSpc>
                <a:spcPct val="100000"/>
              </a:lnSpc>
              <a:spcBef>
                <a:spcPts val="1500"/>
              </a:spcBef>
              <a:spcAft>
                <a:spcPts val="0"/>
              </a:spcAft>
              <a:buNone/>
            </a:pPr>
            <a:r>
              <a:t/>
            </a:r>
            <a:endParaRPr>
              <a:solidFill>
                <a:srgbClr val="0F1214"/>
              </a:solidFill>
              <a:highlight>
                <a:srgbClr val="FFFFFF"/>
              </a:highlight>
            </a:endParaRPr>
          </a:p>
        </p:txBody>
      </p:sp>
      <p:pic>
        <p:nvPicPr>
          <p:cNvPr id="341" name="Google Shape;341;g601424fe3e_0_301"/>
          <p:cNvPicPr preferRelativeResize="0"/>
          <p:nvPr/>
        </p:nvPicPr>
        <p:blipFill>
          <a:blip r:embed="rId4">
            <a:alphaModFix/>
          </a:blip>
          <a:stretch>
            <a:fillRect/>
          </a:stretch>
        </p:blipFill>
        <p:spPr>
          <a:xfrm>
            <a:off x="991225" y="3581400"/>
            <a:ext cx="4609300" cy="7474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g601424fe3e_0_313"/>
          <p:cNvSpPr txBox="1"/>
          <p:nvPr>
            <p:ph type="title"/>
          </p:nvPr>
        </p:nvSpPr>
        <p:spPr>
          <a:xfrm>
            <a:off x="698200" y="1733897"/>
            <a:ext cx="8596800" cy="582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Valores opcionales</a:t>
            </a:r>
            <a:endParaRPr/>
          </a:p>
        </p:txBody>
      </p:sp>
      <p:pic>
        <p:nvPicPr>
          <p:cNvPr id="347" name="Google Shape;347;g601424fe3e_0_313"/>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pic>
        <p:nvPicPr>
          <p:cNvPr id="348" name="Google Shape;348;g601424fe3e_0_313"/>
          <p:cNvPicPr preferRelativeResize="0"/>
          <p:nvPr/>
        </p:nvPicPr>
        <p:blipFill>
          <a:blip r:embed="rId4">
            <a:alphaModFix/>
          </a:blip>
          <a:stretch>
            <a:fillRect/>
          </a:stretch>
        </p:blipFill>
        <p:spPr>
          <a:xfrm>
            <a:off x="1652300" y="2483347"/>
            <a:ext cx="6600940" cy="416050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
          <p:cNvSpPr txBox="1"/>
          <p:nvPr>
            <p:ph type="title"/>
          </p:nvPr>
        </p:nvSpPr>
        <p:spPr>
          <a:xfrm>
            <a:off x="698193" y="1810093"/>
            <a:ext cx="8596668" cy="1095513"/>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lang="en-US"/>
              <a:t>Programa</a:t>
            </a:r>
            <a:endParaRPr/>
          </a:p>
        </p:txBody>
      </p:sp>
      <p:sp>
        <p:nvSpPr>
          <p:cNvPr id="158" name="Google Shape;158;p2"/>
          <p:cNvSpPr txBox="1"/>
          <p:nvPr>
            <p:ph idx="1" type="body"/>
          </p:nvPr>
        </p:nvSpPr>
        <p:spPr>
          <a:xfrm>
            <a:off x="995100" y="2652024"/>
            <a:ext cx="8002800" cy="3947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40"/>
              <a:buNone/>
            </a:pPr>
            <a:r>
              <a:rPr b="1" lang="en-US"/>
              <a:t>INTRODUCCION iOS</a:t>
            </a:r>
            <a:endParaRPr b="1"/>
          </a:p>
          <a:p>
            <a:pPr indent="-320040" lvl="0" marL="457200" rtl="0" algn="l">
              <a:lnSpc>
                <a:spcPct val="100000"/>
              </a:lnSpc>
              <a:spcBef>
                <a:spcPts val="0"/>
              </a:spcBef>
              <a:spcAft>
                <a:spcPts val="0"/>
              </a:spcAft>
              <a:buSzPts val="1440"/>
              <a:buChar char="●"/>
            </a:pPr>
            <a:r>
              <a:rPr lang="en-US"/>
              <a:t>Introduccion</a:t>
            </a:r>
            <a:endParaRPr/>
          </a:p>
          <a:p>
            <a:pPr indent="-320040" lvl="0" marL="457200" rtl="0" algn="l">
              <a:lnSpc>
                <a:spcPct val="100000"/>
              </a:lnSpc>
              <a:spcBef>
                <a:spcPts val="0"/>
              </a:spcBef>
              <a:spcAft>
                <a:spcPts val="0"/>
              </a:spcAft>
              <a:buSzPts val="1440"/>
              <a:buChar char="●"/>
            </a:pPr>
            <a:r>
              <a:rPr lang="en-US"/>
              <a:t>Comentarios en Swift</a:t>
            </a:r>
            <a:endParaRPr/>
          </a:p>
          <a:p>
            <a:pPr indent="-320040" lvl="0" marL="457200" rtl="0" algn="l">
              <a:lnSpc>
                <a:spcPct val="100000"/>
              </a:lnSpc>
              <a:spcBef>
                <a:spcPts val="0"/>
              </a:spcBef>
              <a:spcAft>
                <a:spcPts val="0"/>
              </a:spcAft>
              <a:buSzPts val="1440"/>
              <a:buChar char="●"/>
            </a:pPr>
            <a:r>
              <a:rPr lang="en-US"/>
              <a:t>Tipos de datos primitivos</a:t>
            </a:r>
            <a:endParaRPr/>
          </a:p>
          <a:p>
            <a:pPr indent="-320040" lvl="0" marL="457200" rtl="0" algn="l">
              <a:lnSpc>
                <a:spcPct val="100000"/>
              </a:lnSpc>
              <a:spcBef>
                <a:spcPts val="0"/>
              </a:spcBef>
              <a:spcAft>
                <a:spcPts val="0"/>
              </a:spcAft>
              <a:buSzPts val="1440"/>
              <a:buChar char="●"/>
            </a:pPr>
            <a:r>
              <a:rPr lang="en-US"/>
              <a:t>Tipos de datos comunes</a:t>
            </a:r>
            <a:endParaRPr/>
          </a:p>
          <a:p>
            <a:pPr indent="-320040" lvl="0" marL="457200" rtl="0" algn="l">
              <a:lnSpc>
                <a:spcPct val="100000"/>
              </a:lnSpc>
              <a:spcBef>
                <a:spcPts val="0"/>
              </a:spcBef>
              <a:spcAft>
                <a:spcPts val="0"/>
              </a:spcAft>
              <a:buSzPts val="1440"/>
              <a:buChar char="●"/>
            </a:pPr>
            <a:r>
              <a:rPr lang="en-US"/>
              <a:t>Variables/Constantes/Opcionales</a:t>
            </a:r>
            <a:endParaRPr/>
          </a:p>
          <a:p>
            <a:pPr indent="-320040" lvl="0" marL="457200" rtl="0" algn="l">
              <a:lnSpc>
                <a:spcPct val="100000"/>
              </a:lnSpc>
              <a:spcBef>
                <a:spcPts val="0"/>
              </a:spcBef>
              <a:spcAft>
                <a:spcPts val="0"/>
              </a:spcAft>
              <a:buSzPts val="1440"/>
              <a:buChar char="●"/>
            </a:pPr>
            <a:r>
              <a:rPr lang="en-US"/>
              <a:t>Sentencias de control</a:t>
            </a:r>
            <a:endParaRPr/>
          </a:p>
          <a:p>
            <a:pPr indent="-320040" lvl="0" marL="457200" rtl="0" algn="l">
              <a:lnSpc>
                <a:spcPct val="100000"/>
              </a:lnSpc>
              <a:spcBef>
                <a:spcPts val="0"/>
              </a:spcBef>
              <a:spcAft>
                <a:spcPts val="0"/>
              </a:spcAft>
              <a:buSzPts val="1440"/>
              <a:buChar char="●"/>
            </a:pPr>
            <a:r>
              <a:rPr lang="en-US"/>
              <a:t>Estructuras de datos</a:t>
            </a:r>
            <a:endParaRPr/>
          </a:p>
          <a:p>
            <a:pPr indent="-320040" lvl="0" marL="457200" rtl="0" algn="l">
              <a:lnSpc>
                <a:spcPct val="100000"/>
              </a:lnSpc>
              <a:spcBef>
                <a:spcPts val="0"/>
              </a:spcBef>
              <a:spcAft>
                <a:spcPts val="0"/>
              </a:spcAft>
              <a:buSzPts val="1440"/>
              <a:buChar char="●"/>
            </a:pPr>
            <a:r>
              <a:rPr lang="en-US"/>
              <a:t>Funciones</a:t>
            </a:r>
            <a:endParaRPr/>
          </a:p>
          <a:p>
            <a:pPr indent="-320040" lvl="0" marL="457200" rtl="0" algn="l">
              <a:lnSpc>
                <a:spcPct val="100000"/>
              </a:lnSpc>
              <a:spcBef>
                <a:spcPts val="0"/>
              </a:spcBef>
              <a:spcAft>
                <a:spcPts val="0"/>
              </a:spcAft>
              <a:buSzPts val="1440"/>
              <a:buChar char="●"/>
            </a:pPr>
            <a:r>
              <a:rPr lang="en-US"/>
              <a:t>Clases Swift</a:t>
            </a:r>
            <a:endParaRPr/>
          </a:p>
          <a:p>
            <a:pPr indent="-320040" lvl="0" marL="457200" rtl="0" algn="l">
              <a:lnSpc>
                <a:spcPct val="100000"/>
              </a:lnSpc>
              <a:spcBef>
                <a:spcPts val="0"/>
              </a:spcBef>
              <a:spcAft>
                <a:spcPts val="0"/>
              </a:spcAft>
              <a:buSzPts val="1440"/>
              <a:buChar char="●"/>
            </a:pPr>
            <a:r>
              <a:rPr lang="en-US"/>
              <a:t>Generics Swift</a:t>
            </a:r>
            <a:endParaRPr/>
          </a:p>
          <a:p>
            <a:pPr indent="-320040" lvl="0" marL="457200" rtl="0" algn="l">
              <a:lnSpc>
                <a:spcPct val="100000"/>
              </a:lnSpc>
              <a:spcBef>
                <a:spcPts val="0"/>
              </a:spcBef>
              <a:spcAft>
                <a:spcPts val="0"/>
              </a:spcAft>
              <a:buSzPts val="1440"/>
              <a:buChar char="●"/>
            </a:pPr>
            <a:r>
              <a:rPr lang="en-US"/>
              <a:t>Atributos, constructores y métodos</a:t>
            </a:r>
            <a:endParaRPr/>
          </a:p>
          <a:p>
            <a:pPr indent="-320040" lvl="0" marL="457200" rtl="0" algn="l">
              <a:lnSpc>
                <a:spcPct val="100000"/>
              </a:lnSpc>
              <a:spcBef>
                <a:spcPts val="0"/>
              </a:spcBef>
              <a:spcAft>
                <a:spcPts val="0"/>
              </a:spcAft>
              <a:buSzPts val="1440"/>
              <a:buChar char="●"/>
            </a:pPr>
            <a:r>
              <a:rPr lang="en-US"/>
              <a:t>Extensiones de clase (Extensions)</a:t>
            </a:r>
            <a:endParaRPr/>
          </a:p>
          <a:p>
            <a:pPr indent="0" lvl="0" marL="0" rtl="0" algn="l">
              <a:lnSpc>
                <a:spcPct val="100000"/>
              </a:lnSpc>
              <a:spcBef>
                <a:spcPts val="0"/>
              </a:spcBef>
              <a:spcAft>
                <a:spcPts val="0"/>
              </a:spcAft>
              <a:buSzPts val="1440"/>
              <a:buNone/>
            </a:pPr>
            <a:r>
              <a:t/>
            </a:r>
            <a:endParaRPr/>
          </a:p>
        </p:txBody>
      </p:sp>
      <p:pic>
        <p:nvPicPr>
          <p:cNvPr id="159" name="Google Shape;159;p2"/>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g601489cfeb_0_19"/>
          <p:cNvSpPr txBox="1"/>
          <p:nvPr>
            <p:ph type="title"/>
          </p:nvPr>
        </p:nvSpPr>
        <p:spPr>
          <a:xfrm>
            <a:off x="698200" y="1733897"/>
            <a:ext cx="8596800" cy="582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Valores opcionales</a:t>
            </a:r>
            <a:endParaRPr/>
          </a:p>
        </p:txBody>
      </p:sp>
      <p:pic>
        <p:nvPicPr>
          <p:cNvPr id="354" name="Google Shape;354;g601489cfeb_0_19"/>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
        <p:nvSpPr>
          <p:cNvPr id="355" name="Google Shape;355;g601489cfeb_0_19"/>
          <p:cNvSpPr txBox="1"/>
          <p:nvPr>
            <p:ph idx="1" type="body"/>
          </p:nvPr>
        </p:nvSpPr>
        <p:spPr>
          <a:xfrm>
            <a:off x="792550" y="2502450"/>
            <a:ext cx="8002800" cy="3707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a:solidFill>
                  <a:srgbClr val="000000"/>
                </a:solidFill>
                <a:highlight>
                  <a:srgbClr val="FFFFFF"/>
                </a:highlight>
              </a:rPr>
              <a:t>Forma forzada</a:t>
            </a:r>
            <a:endParaRPr>
              <a:solidFill>
                <a:srgbClr val="000000"/>
              </a:solidFill>
              <a:highlight>
                <a:srgbClr val="FFFFFF"/>
              </a:highlight>
            </a:endParaRPr>
          </a:p>
          <a:p>
            <a:pPr indent="0" lvl="0" marL="0" rtl="0" algn="l">
              <a:lnSpc>
                <a:spcPct val="115000"/>
              </a:lnSpc>
              <a:spcBef>
                <a:spcPts val="1500"/>
              </a:spcBef>
              <a:spcAft>
                <a:spcPts val="0"/>
              </a:spcAft>
              <a:buClr>
                <a:schemeClr val="dk1"/>
              </a:buClr>
              <a:buSzPts val="1100"/>
              <a:buFont typeface="Arial"/>
              <a:buNone/>
            </a:pPr>
            <a:r>
              <a:rPr lang="en-US">
                <a:solidFill>
                  <a:srgbClr val="0F1214"/>
                </a:solidFill>
                <a:highlight>
                  <a:srgbClr val="FFFFFF"/>
                </a:highlight>
              </a:rPr>
              <a:t>Cuando se quiera acceder a un valor dentro de un opcional sin primero verificar la existencia del mismo, se puede </a:t>
            </a:r>
            <a:r>
              <a:rPr i="1" lang="en-US">
                <a:solidFill>
                  <a:srgbClr val="F0506E"/>
                </a:solidFill>
                <a:highlight>
                  <a:srgbClr val="FFFFFF"/>
                </a:highlight>
              </a:rPr>
              <a:t>forzar el desempaquetado</a:t>
            </a:r>
            <a:r>
              <a:rPr lang="en-US">
                <a:solidFill>
                  <a:srgbClr val="0F1214"/>
                </a:solidFill>
                <a:highlight>
                  <a:srgbClr val="FFFFFF"/>
                </a:highlight>
              </a:rPr>
              <a:t>, en inglés conocido como </a:t>
            </a:r>
            <a:r>
              <a:rPr i="1" lang="en-US">
                <a:solidFill>
                  <a:srgbClr val="F0506E"/>
                </a:solidFill>
                <a:highlight>
                  <a:srgbClr val="FFFFFF"/>
                </a:highlight>
              </a:rPr>
              <a:t>force unwrapping</a:t>
            </a:r>
            <a:r>
              <a:rPr lang="en-US">
                <a:solidFill>
                  <a:srgbClr val="0F1214"/>
                </a:solidFill>
                <a:highlight>
                  <a:srgbClr val="FFFFFF"/>
                </a:highlight>
              </a:rPr>
              <a:t>.</a:t>
            </a:r>
            <a:endParaRPr>
              <a:solidFill>
                <a:srgbClr val="0F1214"/>
              </a:solidFill>
              <a:highlight>
                <a:srgbClr val="FFFFFF"/>
              </a:highlight>
            </a:endParaRPr>
          </a:p>
          <a:p>
            <a:pPr indent="0" lvl="0" marL="0" rtl="0" algn="l">
              <a:lnSpc>
                <a:spcPct val="115000"/>
              </a:lnSpc>
              <a:spcBef>
                <a:spcPts val="1500"/>
              </a:spcBef>
              <a:spcAft>
                <a:spcPts val="0"/>
              </a:spcAft>
              <a:buClr>
                <a:schemeClr val="dk1"/>
              </a:buClr>
              <a:buSzPts val="1100"/>
              <a:buFont typeface="Arial"/>
              <a:buNone/>
            </a:pPr>
            <a:r>
              <a:rPr lang="en-US">
                <a:solidFill>
                  <a:srgbClr val="0F1214"/>
                </a:solidFill>
                <a:highlight>
                  <a:srgbClr val="FFFFFF"/>
                </a:highlight>
              </a:rPr>
              <a:t>Hacer desempaquetado de forma forzada debería de considerarse un último recurso cuando se trabaje con opcionales.</a:t>
            </a:r>
            <a:endParaRPr>
              <a:solidFill>
                <a:srgbClr val="0F1214"/>
              </a:solidFill>
              <a:highlight>
                <a:srgbClr val="FFFFFF"/>
              </a:highlight>
            </a:endParaRPr>
          </a:p>
          <a:p>
            <a:pPr indent="0" lvl="0" marL="0" rtl="0" algn="l">
              <a:lnSpc>
                <a:spcPct val="115000"/>
              </a:lnSpc>
              <a:spcBef>
                <a:spcPts val="1500"/>
              </a:spcBef>
              <a:spcAft>
                <a:spcPts val="0"/>
              </a:spcAft>
              <a:buClr>
                <a:schemeClr val="dk1"/>
              </a:buClr>
              <a:buSzPts val="1100"/>
              <a:buFont typeface="Arial"/>
              <a:buNone/>
            </a:pPr>
            <a:r>
              <a:rPr lang="en-US">
                <a:solidFill>
                  <a:srgbClr val="0F1214"/>
                </a:solidFill>
                <a:highlight>
                  <a:srgbClr val="FFFFFF"/>
                </a:highlight>
              </a:rPr>
              <a:t>Si se desempaqueta un opcional de forma forzada cuando el opcional sea </a:t>
            </a:r>
            <a:r>
              <a:rPr lang="en-US">
                <a:solidFill>
                  <a:srgbClr val="5A6575"/>
                </a:solidFill>
                <a:highlight>
                  <a:srgbClr val="F7F8FA"/>
                </a:highlight>
              </a:rPr>
              <a:t>nil</a:t>
            </a:r>
            <a:r>
              <a:rPr lang="en-US">
                <a:solidFill>
                  <a:srgbClr val="0F1214"/>
                </a:solidFill>
                <a:highlight>
                  <a:srgbClr val="FFFFFF"/>
                </a:highlight>
              </a:rPr>
              <a:t> se producirá un error de memoria y la ejecución del programa se detendrá.</a:t>
            </a:r>
            <a:endParaRPr>
              <a:solidFill>
                <a:srgbClr val="0F1214"/>
              </a:solidFill>
              <a:highlight>
                <a:srgbClr val="FFFFFF"/>
              </a:highlight>
            </a:endParaRPr>
          </a:p>
          <a:p>
            <a:pPr indent="0" lvl="0" marL="0" rtl="0" algn="l">
              <a:lnSpc>
                <a:spcPct val="100000"/>
              </a:lnSpc>
              <a:spcBef>
                <a:spcPts val="1500"/>
              </a:spcBef>
              <a:spcAft>
                <a:spcPts val="0"/>
              </a:spcAft>
              <a:buNone/>
            </a:pPr>
            <a:r>
              <a:rPr lang="en-US">
                <a:solidFill>
                  <a:srgbClr val="000000"/>
                </a:solidFill>
                <a:highlight>
                  <a:srgbClr val="FFFFFF"/>
                </a:highlight>
              </a:rPr>
              <a:t> </a:t>
            </a:r>
            <a:endParaRPr b="1" sz="1500">
              <a:solidFill>
                <a:srgbClr val="000000"/>
              </a:solidFill>
              <a:highlight>
                <a:srgbClr val="FFFFFF"/>
              </a:high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g601489cfeb_0_27"/>
          <p:cNvSpPr txBox="1"/>
          <p:nvPr>
            <p:ph type="title"/>
          </p:nvPr>
        </p:nvSpPr>
        <p:spPr>
          <a:xfrm>
            <a:off x="698200" y="1733897"/>
            <a:ext cx="8596800" cy="582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Valores opcionales</a:t>
            </a:r>
            <a:endParaRPr/>
          </a:p>
        </p:txBody>
      </p:sp>
      <p:pic>
        <p:nvPicPr>
          <p:cNvPr id="361" name="Google Shape;361;g601489cfeb_0_27"/>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
        <p:nvSpPr>
          <p:cNvPr id="362" name="Google Shape;362;g601489cfeb_0_27"/>
          <p:cNvSpPr txBox="1"/>
          <p:nvPr>
            <p:ph idx="1" type="body"/>
          </p:nvPr>
        </p:nvSpPr>
        <p:spPr>
          <a:xfrm>
            <a:off x="792550" y="2502450"/>
            <a:ext cx="8002800" cy="3707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a:solidFill>
                  <a:srgbClr val="000000"/>
                </a:solidFill>
                <a:highlight>
                  <a:srgbClr val="FFFFFF"/>
                </a:highlight>
              </a:rPr>
              <a:t>Forma forzada</a:t>
            </a:r>
            <a:endParaRPr>
              <a:solidFill>
                <a:srgbClr val="000000"/>
              </a:solidFill>
              <a:highlight>
                <a:srgbClr val="FFFFFF"/>
              </a:highlight>
            </a:endParaRPr>
          </a:p>
          <a:p>
            <a:pPr indent="0" lvl="0" marL="0" rtl="0" algn="l">
              <a:lnSpc>
                <a:spcPct val="115000"/>
              </a:lnSpc>
              <a:spcBef>
                <a:spcPts val="1500"/>
              </a:spcBef>
              <a:spcAft>
                <a:spcPts val="0"/>
              </a:spcAft>
              <a:buNone/>
            </a:pPr>
            <a:r>
              <a:t/>
            </a:r>
            <a:endParaRPr>
              <a:solidFill>
                <a:srgbClr val="0F1214"/>
              </a:solidFill>
              <a:highlight>
                <a:srgbClr val="FFFFFF"/>
              </a:highlight>
            </a:endParaRPr>
          </a:p>
          <a:p>
            <a:pPr indent="0" lvl="0" marL="0" rtl="0" algn="l">
              <a:lnSpc>
                <a:spcPct val="100000"/>
              </a:lnSpc>
              <a:spcBef>
                <a:spcPts val="1500"/>
              </a:spcBef>
              <a:spcAft>
                <a:spcPts val="0"/>
              </a:spcAft>
              <a:buNone/>
            </a:pPr>
            <a:r>
              <a:rPr lang="en-US">
                <a:solidFill>
                  <a:srgbClr val="000000"/>
                </a:solidFill>
                <a:highlight>
                  <a:srgbClr val="FFFFFF"/>
                </a:highlight>
              </a:rPr>
              <a:t> </a:t>
            </a:r>
            <a:endParaRPr b="1" sz="1500">
              <a:solidFill>
                <a:srgbClr val="000000"/>
              </a:solidFill>
              <a:highlight>
                <a:srgbClr val="FFFFFF"/>
              </a:highlight>
            </a:endParaRPr>
          </a:p>
        </p:txBody>
      </p:sp>
      <p:pic>
        <p:nvPicPr>
          <p:cNvPr id="363" name="Google Shape;363;g601489cfeb_0_27"/>
          <p:cNvPicPr preferRelativeResize="0"/>
          <p:nvPr/>
        </p:nvPicPr>
        <p:blipFill>
          <a:blip r:embed="rId4">
            <a:alphaModFix/>
          </a:blip>
          <a:stretch>
            <a:fillRect/>
          </a:stretch>
        </p:blipFill>
        <p:spPr>
          <a:xfrm>
            <a:off x="698200" y="3160250"/>
            <a:ext cx="8836450" cy="851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g601424fe3e_0_62"/>
          <p:cNvSpPr txBox="1"/>
          <p:nvPr>
            <p:ph type="title"/>
          </p:nvPr>
        </p:nvSpPr>
        <p:spPr>
          <a:xfrm>
            <a:off x="698200" y="1657696"/>
            <a:ext cx="8596800" cy="541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Sentencias de control</a:t>
            </a:r>
            <a:endParaRPr/>
          </a:p>
        </p:txBody>
      </p:sp>
      <p:pic>
        <p:nvPicPr>
          <p:cNvPr id="369" name="Google Shape;369;g601424fe3e_0_62"/>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pic>
        <p:nvPicPr>
          <p:cNvPr id="370" name="Google Shape;370;g601424fe3e_0_62"/>
          <p:cNvPicPr preferRelativeResize="0"/>
          <p:nvPr/>
        </p:nvPicPr>
        <p:blipFill>
          <a:blip r:embed="rId4">
            <a:alphaModFix/>
          </a:blip>
          <a:stretch>
            <a:fillRect/>
          </a:stretch>
        </p:blipFill>
        <p:spPr>
          <a:xfrm>
            <a:off x="665550" y="2261368"/>
            <a:ext cx="2729341" cy="3647507"/>
          </a:xfrm>
          <a:prstGeom prst="rect">
            <a:avLst/>
          </a:prstGeom>
          <a:noFill/>
          <a:ln>
            <a:noFill/>
          </a:ln>
        </p:spPr>
      </p:pic>
      <p:pic>
        <p:nvPicPr>
          <p:cNvPr id="371" name="Google Shape;371;g601424fe3e_0_62"/>
          <p:cNvPicPr preferRelativeResize="0"/>
          <p:nvPr/>
        </p:nvPicPr>
        <p:blipFill rotWithShape="1">
          <a:blip r:embed="rId5">
            <a:alphaModFix/>
          </a:blip>
          <a:srcRect b="0" l="0" r="0" t="75210"/>
          <a:stretch/>
        </p:blipFill>
        <p:spPr>
          <a:xfrm>
            <a:off x="6884575" y="2261368"/>
            <a:ext cx="2592200" cy="1263849"/>
          </a:xfrm>
          <a:prstGeom prst="rect">
            <a:avLst/>
          </a:prstGeom>
          <a:noFill/>
          <a:ln>
            <a:noFill/>
          </a:ln>
        </p:spPr>
      </p:pic>
      <p:pic>
        <p:nvPicPr>
          <p:cNvPr id="372" name="Google Shape;372;g601424fe3e_0_62"/>
          <p:cNvPicPr preferRelativeResize="0"/>
          <p:nvPr/>
        </p:nvPicPr>
        <p:blipFill>
          <a:blip r:embed="rId6">
            <a:alphaModFix/>
          </a:blip>
          <a:stretch>
            <a:fillRect/>
          </a:stretch>
        </p:blipFill>
        <p:spPr>
          <a:xfrm>
            <a:off x="3422773" y="2261373"/>
            <a:ext cx="3140075" cy="1345750"/>
          </a:xfrm>
          <a:prstGeom prst="rect">
            <a:avLst/>
          </a:prstGeom>
          <a:noFill/>
          <a:ln>
            <a:noFill/>
          </a:ln>
        </p:spPr>
      </p:pic>
      <p:pic>
        <p:nvPicPr>
          <p:cNvPr id="373" name="Google Shape;373;g601424fe3e_0_62"/>
          <p:cNvPicPr preferRelativeResize="0"/>
          <p:nvPr/>
        </p:nvPicPr>
        <p:blipFill>
          <a:blip r:embed="rId7">
            <a:alphaModFix/>
          </a:blip>
          <a:stretch>
            <a:fillRect/>
          </a:stretch>
        </p:blipFill>
        <p:spPr>
          <a:xfrm>
            <a:off x="5838475" y="3714901"/>
            <a:ext cx="3705812" cy="1810650"/>
          </a:xfrm>
          <a:prstGeom prst="rect">
            <a:avLst/>
          </a:prstGeom>
          <a:noFill/>
          <a:ln>
            <a:noFill/>
          </a:ln>
        </p:spPr>
      </p:pic>
      <p:pic>
        <p:nvPicPr>
          <p:cNvPr id="374" name="Google Shape;374;g601424fe3e_0_62"/>
          <p:cNvPicPr preferRelativeResize="0"/>
          <p:nvPr/>
        </p:nvPicPr>
        <p:blipFill>
          <a:blip r:embed="rId8">
            <a:alphaModFix/>
          </a:blip>
          <a:stretch>
            <a:fillRect/>
          </a:stretch>
        </p:blipFill>
        <p:spPr>
          <a:xfrm>
            <a:off x="2737041" y="5633326"/>
            <a:ext cx="3753154" cy="10276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g601424fe3e_0_326"/>
          <p:cNvSpPr txBox="1"/>
          <p:nvPr>
            <p:ph type="title"/>
          </p:nvPr>
        </p:nvSpPr>
        <p:spPr>
          <a:xfrm>
            <a:off x="698193" y="1810093"/>
            <a:ext cx="8596800" cy="109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Sentencias de control</a:t>
            </a:r>
            <a:endParaRPr/>
          </a:p>
        </p:txBody>
      </p:sp>
      <p:pic>
        <p:nvPicPr>
          <p:cNvPr id="380" name="Google Shape;380;g601424fe3e_0_326"/>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pic>
        <p:nvPicPr>
          <p:cNvPr id="381" name="Google Shape;381;g601424fe3e_0_326"/>
          <p:cNvPicPr preferRelativeResize="0"/>
          <p:nvPr/>
        </p:nvPicPr>
        <p:blipFill>
          <a:blip r:embed="rId4">
            <a:alphaModFix/>
          </a:blip>
          <a:stretch>
            <a:fillRect/>
          </a:stretch>
        </p:blipFill>
        <p:spPr>
          <a:xfrm>
            <a:off x="698200" y="2566174"/>
            <a:ext cx="4609299" cy="1795201"/>
          </a:xfrm>
          <a:prstGeom prst="rect">
            <a:avLst/>
          </a:prstGeom>
          <a:noFill/>
          <a:ln>
            <a:noFill/>
          </a:ln>
        </p:spPr>
      </p:pic>
      <p:pic>
        <p:nvPicPr>
          <p:cNvPr id="382" name="Google Shape;382;g601424fe3e_0_326"/>
          <p:cNvPicPr preferRelativeResize="0"/>
          <p:nvPr/>
        </p:nvPicPr>
        <p:blipFill>
          <a:blip r:embed="rId5">
            <a:alphaModFix/>
          </a:blip>
          <a:stretch>
            <a:fillRect/>
          </a:stretch>
        </p:blipFill>
        <p:spPr>
          <a:xfrm>
            <a:off x="760075" y="4557175"/>
            <a:ext cx="6984792" cy="21918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g601489cfeb_0_3"/>
          <p:cNvSpPr txBox="1"/>
          <p:nvPr>
            <p:ph type="title"/>
          </p:nvPr>
        </p:nvSpPr>
        <p:spPr>
          <a:xfrm>
            <a:off x="698193" y="1810093"/>
            <a:ext cx="8596800" cy="109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Sentencias de control</a:t>
            </a:r>
            <a:endParaRPr/>
          </a:p>
        </p:txBody>
      </p:sp>
      <p:pic>
        <p:nvPicPr>
          <p:cNvPr id="388" name="Google Shape;388;g601489cfeb_0_3"/>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pic>
        <p:nvPicPr>
          <p:cNvPr id="389" name="Google Shape;389;g601489cfeb_0_3"/>
          <p:cNvPicPr preferRelativeResize="0"/>
          <p:nvPr/>
        </p:nvPicPr>
        <p:blipFill>
          <a:blip r:embed="rId4">
            <a:alphaModFix/>
          </a:blip>
          <a:stretch>
            <a:fillRect/>
          </a:stretch>
        </p:blipFill>
        <p:spPr>
          <a:xfrm>
            <a:off x="803475" y="2609568"/>
            <a:ext cx="7976084" cy="364750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g601489cfeb_0_12"/>
          <p:cNvSpPr txBox="1"/>
          <p:nvPr>
            <p:ph type="title"/>
          </p:nvPr>
        </p:nvSpPr>
        <p:spPr>
          <a:xfrm>
            <a:off x="698193" y="1810093"/>
            <a:ext cx="8596800" cy="109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Sentencias de control</a:t>
            </a:r>
            <a:endParaRPr/>
          </a:p>
        </p:txBody>
      </p:sp>
      <p:pic>
        <p:nvPicPr>
          <p:cNvPr id="395" name="Google Shape;395;g601489cfeb_0_12"/>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pic>
        <p:nvPicPr>
          <p:cNvPr id="396" name="Google Shape;396;g601489cfeb_0_12"/>
          <p:cNvPicPr preferRelativeResize="0"/>
          <p:nvPr/>
        </p:nvPicPr>
        <p:blipFill>
          <a:blip r:embed="rId4">
            <a:alphaModFix/>
          </a:blip>
          <a:stretch>
            <a:fillRect/>
          </a:stretch>
        </p:blipFill>
        <p:spPr>
          <a:xfrm>
            <a:off x="739525" y="2905698"/>
            <a:ext cx="8514148" cy="9432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g601424fe3e_0_68"/>
          <p:cNvSpPr txBox="1"/>
          <p:nvPr>
            <p:ph type="title"/>
          </p:nvPr>
        </p:nvSpPr>
        <p:spPr>
          <a:xfrm>
            <a:off x="698193" y="1810093"/>
            <a:ext cx="8596800" cy="109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Estructuras de datos</a:t>
            </a:r>
            <a:endParaRPr/>
          </a:p>
        </p:txBody>
      </p:sp>
      <p:sp>
        <p:nvSpPr>
          <p:cNvPr id="402" name="Google Shape;402;g601424fe3e_0_68"/>
          <p:cNvSpPr txBox="1"/>
          <p:nvPr>
            <p:ph idx="1" type="body"/>
          </p:nvPr>
        </p:nvSpPr>
        <p:spPr>
          <a:xfrm>
            <a:off x="766500" y="2652025"/>
            <a:ext cx="8002800" cy="3707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a:solidFill>
                  <a:srgbClr val="000000"/>
                </a:solidFill>
                <a:highlight>
                  <a:srgbClr val="FFFFFF"/>
                </a:highlight>
              </a:rPr>
              <a:t>ARRAYS</a:t>
            </a:r>
            <a:endParaRPr b="1">
              <a:solidFill>
                <a:srgbClr val="000000"/>
              </a:solidFill>
              <a:highlight>
                <a:srgbClr val="FFFFFF"/>
              </a:highlight>
            </a:endParaRPr>
          </a:p>
          <a:p>
            <a:pPr indent="0" lvl="0" marL="0" rtl="0" algn="l">
              <a:lnSpc>
                <a:spcPct val="100000"/>
              </a:lnSpc>
              <a:spcBef>
                <a:spcPts val="0"/>
              </a:spcBef>
              <a:spcAft>
                <a:spcPts val="0"/>
              </a:spcAft>
              <a:buNone/>
            </a:pPr>
            <a:r>
              <a:t/>
            </a:r>
            <a:endParaRPr>
              <a:solidFill>
                <a:srgbClr val="000000"/>
              </a:solidFill>
              <a:highlight>
                <a:srgbClr val="FFFFFF"/>
              </a:highlight>
            </a:endParaRPr>
          </a:p>
          <a:p>
            <a:pPr indent="0" lvl="0" marL="0" rtl="0" algn="l">
              <a:lnSpc>
                <a:spcPct val="100000"/>
              </a:lnSpc>
              <a:spcBef>
                <a:spcPts val="0"/>
              </a:spcBef>
              <a:spcAft>
                <a:spcPts val="0"/>
              </a:spcAft>
              <a:buNone/>
            </a:pPr>
            <a:r>
              <a:t/>
            </a:r>
            <a:endParaRPr>
              <a:solidFill>
                <a:srgbClr val="000000"/>
              </a:solidFill>
              <a:highlight>
                <a:srgbClr val="FFFFFF"/>
              </a:highlight>
            </a:endParaRPr>
          </a:p>
        </p:txBody>
      </p:sp>
      <p:pic>
        <p:nvPicPr>
          <p:cNvPr id="403" name="Google Shape;403;g601424fe3e_0_68"/>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pic>
        <p:nvPicPr>
          <p:cNvPr id="404" name="Google Shape;404;g601424fe3e_0_68"/>
          <p:cNvPicPr preferRelativeResize="0"/>
          <p:nvPr/>
        </p:nvPicPr>
        <p:blipFill>
          <a:blip r:embed="rId4">
            <a:alphaModFix/>
          </a:blip>
          <a:stretch>
            <a:fillRect/>
          </a:stretch>
        </p:blipFill>
        <p:spPr>
          <a:xfrm>
            <a:off x="1327500" y="3167850"/>
            <a:ext cx="6444624" cy="33467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g601489cfeb_0_35"/>
          <p:cNvSpPr txBox="1"/>
          <p:nvPr>
            <p:ph type="title"/>
          </p:nvPr>
        </p:nvSpPr>
        <p:spPr>
          <a:xfrm>
            <a:off x="698193" y="1810093"/>
            <a:ext cx="8596800" cy="109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Estructuras de datos</a:t>
            </a:r>
            <a:endParaRPr/>
          </a:p>
        </p:txBody>
      </p:sp>
      <p:sp>
        <p:nvSpPr>
          <p:cNvPr id="410" name="Google Shape;410;g601489cfeb_0_35"/>
          <p:cNvSpPr txBox="1"/>
          <p:nvPr>
            <p:ph idx="1" type="body"/>
          </p:nvPr>
        </p:nvSpPr>
        <p:spPr>
          <a:xfrm>
            <a:off x="766500" y="2499625"/>
            <a:ext cx="8330100" cy="3960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a:solidFill>
                  <a:srgbClr val="000000"/>
                </a:solidFill>
                <a:highlight>
                  <a:srgbClr val="FFFFFF"/>
                </a:highlight>
              </a:rPr>
              <a:t>DICCIONARIOS</a:t>
            </a:r>
            <a:endParaRPr b="1">
              <a:solidFill>
                <a:srgbClr val="000000"/>
              </a:solidFill>
              <a:highlight>
                <a:srgbClr val="FFFFFF"/>
              </a:highlight>
            </a:endParaRPr>
          </a:p>
          <a:p>
            <a:pPr indent="0" lvl="0" marL="0" rtl="0" algn="l">
              <a:lnSpc>
                <a:spcPct val="100000"/>
              </a:lnSpc>
              <a:spcBef>
                <a:spcPts val="0"/>
              </a:spcBef>
              <a:spcAft>
                <a:spcPts val="0"/>
              </a:spcAft>
              <a:buNone/>
            </a:pPr>
            <a:r>
              <a:t/>
            </a:r>
            <a:endParaRPr>
              <a:solidFill>
                <a:srgbClr val="000000"/>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solidFill>
                  <a:srgbClr val="0F1214"/>
                </a:solidFill>
                <a:highlight>
                  <a:srgbClr val="FFFFFF"/>
                </a:highlight>
              </a:rPr>
              <a:t>Un diccionario es una estructura de datos disponible en la librería estándar de Swift y sirve para almacenar información de manera ordenada.</a:t>
            </a:r>
            <a:endParaRPr>
              <a:solidFill>
                <a:srgbClr val="0F1214"/>
              </a:solidFill>
              <a:highlight>
                <a:srgbClr val="FFFFFF"/>
              </a:highlight>
            </a:endParaRPr>
          </a:p>
          <a:p>
            <a:pPr indent="0" lvl="0" marL="0" rtl="0" algn="l">
              <a:lnSpc>
                <a:spcPct val="115000"/>
              </a:lnSpc>
              <a:spcBef>
                <a:spcPts val="1500"/>
              </a:spcBef>
              <a:spcAft>
                <a:spcPts val="0"/>
              </a:spcAft>
              <a:buClr>
                <a:schemeClr val="dk1"/>
              </a:buClr>
              <a:buSzPts val="1100"/>
              <a:buFont typeface="Arial"/>
              <a:buNone/>
            </a:pPr>
            <a:r>
              <a:rPr lang="en-US">
                <a:solidFill>
                  <a:srgbClr val="0F1214"/>
                </a:solidFill>
                <a:highlight>
                  <a:srgbClr val="FFFFFF"/>
                </a:highlight>
              </a:rPr>
              <a:t>La gran diferencia entre un diccionario y un array es que a la información del diccionario se accede usando llaves en vez de índices, y el orden de los datos que contiene un diccionario no es relevante.</a:t>
            </a:r>
            <a:endParaRPr>
              <a:solidFill>
                <a:srgbClr val="0F1214"/>
              </a:solidFill>
              <a:highlight>
                <a:srgbClr val="FFFFFF"/>
              </a:highlight>
            </a:endParaRPr>
          </a:p>
          <a:p>
            <a:pPr indent="0" lvl="0" marL="0" rtl="0" algn="l">
              <a:lnSpc>
                <a:spcPct val="100000"/>
              </a:lnSpc>
              <a:spcBef>
                <a:spcPts val="1500"/>
              </a:spcBef>
              <a:spcAft>
                <a:spcPts val="0"/>
              </a:spcAft>
              <a:buNone/>
            </a:pPr>
            <a:r>
              <a:rPr lang="en-US">
                <a:solidFill>
                  <a:srgbClr val="0F1214"/>
                </a:solidFill>
                <a:highlight>
                  <a:srgbClr val="FFFFFF"/>
                </a:highlight>
              </a:rPr>
              <a:t>Otra diferencia entre un array y un diccionario, es que, mientras que en el caso de un array, si se intenta acceder a un índice mayor al número de elementos que contiene el array se producirá un error de memoria, intentar recuperar un valor asociado con una llave que no existe en un diccionario regresará </a:t>
            </a:r>
            <a:r>
              <a:rPr lang="en-US">
                <a:solidFill>
                  <a:srgbClr val="5A6575"/>
                </a:solidFill>
                <a:highlight>
                  <a:srgbClr val="F7F8FA"/>
                </a:highlight>
              </a:rPr>
              <a:t>nil</a:t>
            </a:r>
            <a:endParaRPr>
              <a:solidFill>
                <a:srgbClr val="000000"/>
              </a:solidFill>
              <a:highlight>
                <a:srgbClr val="FFFFFF"/>
              </a:highlight>
            </a:endParaRPr>
          </a:p>
        </p:txBody>
      </p:sp>
      <p:pic>
        <p:nvPicPr>
          <p:cNvPr id="411" name="Google Shape;411;g601489cfeb_0_35"/>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g601489cfeb_0_45"/>
          <p:cNvSpPr txBox="1"/>
          <p:nvPr>
            <p:ph type="title"/>
          </p:nvPr>
        </p:nvSpPr>
        <p:spPr>
          <a:xfrm>
            <a:off x="698193" y="1810093"/>
            <a:ext cx="8596800" cy="109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Estructuras de datos</a:t>
            </a:r>
            <a:endParaRPr/>
          </a:p>
        </p:txBody>
      </p:sp>
      <p:sp>
        <p:nvSpPr>
          <p:cNvPr id="417" name="Google Shape;417;g601489cfeb_0_45"/>
          <p:cNvSpPr txBox="1"/>
          <p:nvPr>
            <p:ph idx="1" type="body"/>
          </p:nvPr>
        </p:nvSpPr>
        <p:spPr>
          <a:xfrm>
            <a:off x="766500" y="2499625"/>
            <a:ext cx="8330100" cy="3960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a:solidFill>
                  <a:srgbClr val="000000"/>
                </a:solidFill>
                <a:highlight>
                  <a:srgbClr val="FFFFFF"/>
                </a:highlight>
              </a:rPr>
              <a:t>DICCIONARIOS</a:t>
            </a:r>
            <a:endParaRPr b="1">
              <a:solidFill>
                <a:srgbClr val="000000"/>
              </a:solidFill>
              <a:highlight>
                <a:srgbClr val="FFFFFF"/>
              </a:highlight>
            </a:endParaRPr>
          </a:p>
          <a:p>
            <a:pPr indent="0" lvl="0" marL="0" rtl="0" algn="l">
              <a:lnSpc>
                <a:spcPct val="100000"/>
              </a:lnSpc>
              <a:spcBef>
                <a:spcPts val="0"/>
              </a:spcBef>
              <a:spcAft>
                <a:spcPts val="0"/>
              </a:spcAft>
              <a:buNone/>
            </a:pPr>
            <a:r>
              <a:t/>
            </a:r>
            <a:endParaRPr>
              <a:solidFill>
                <a:srgbClr val="000000"/>
              </a:solidFill>
              <a:highlight>
                <a:srgbClr val="FFFFFF"/>
              </a:highlight>
            </a:endParaRPr>
          </a:p>
        </p:txBody>
      </p:sp>
      <p:pic>
        <p:nvPicPr>
          <p:cNvPr id="418" name="Google Shape;418;g601489cfeb_0_45"/>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pic>
        <p:nvPicPr>
          <p:cNvPr id="419" name="Google Shape;419;g601489cfeb_0_45"/>
          <p:cNvPicPr preferRelativeResize="0"/>
          <p:nvPr/>
        </p:nvPicPr>
        <p:blipFill>
          <a:blip r:embed="rId4">
            <a:alphaModFix/>
          </a:blip>
          <a:stretch>
            <a:fillRect/>
          </a:stretch>
        </p:blipFill>
        <p:spPr>
          <a:xfrm>
            <a:off x="766500" y="2995150"/>
            <a:ext cx="7935875" cy="31973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g601489cfeb_0_52"/>
          <p:cNvSpPr txBox="1"/>
          <p:nvPr>
            <p:ph type="title"/>
          </p:nvPr>
        </p:nvSpPr>
        <p:spPr>
          <a:xfrm>
            <a:off x="698193" y="1657693"/>
            <a:ext cx="8596800" cy="109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Funciones</a:t>
            </a:r>
            <a:endParaRPr/>
          </a:p>
        </p:txBody>
      </p:sp>
      <p:pic>
        <p:nvPicPr>
          <p:cNvPr id="425" name="Google Shape;425;g601489cfeb_0_52"/>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pic>
        <p:nvPicPr>
          <p:cNvPr id="426" name="Google Shape;426;g601489cfeb_0_52"/>
          <p:cNvPicPr preferRelativeResize="0"/>
          <p:nvPr/>
        </p:nvPicPr>
        <p:blipFill>
          <a:blip r:embed="rId4">
            <a:alphaModFix/>
          </a:blip>
          <a:stretch>
            <a:fillRect/>
          </a:stretch>
        </p:blipFill>
        <p:spPr>
          <a:xfrm>
            <a:off x="995100" y="2591268"/>
            <a:ext cx="6000750" cy="3676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g600ec561ad_0_6"/>
          <p:cNvSpPr txBox="1"/>
          <p:nvPr>
            <p:ph type="title"/>
          </p:nvPr>
        </p:nvSpPr>
        <p:spPr>
          <a:xfrm>
            <a:off x="698193" y="1810093"/>
            <a:ext cx="8596800" cy="109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Programa</a:t>
            </a:r>
            <a:endParaRPr/>
          </a:p>
        </p:txBody>
      </p:sp>
      <p:sp>
        <p:nvSpPr>
          <p:cNvPr id="165" name="Google Shape;165;g600ec561ad_0_6"/>
          <p:cNvSpPr txBox="1"/>
          <p:nvPr>
            <p:ph idx="1" type="body"/>
          </p:nvPr>
        </p:nvSpPr>
        <p:spPr>
          <a:xfrm>
            <a:off x="995100" y="2499625"/>
            <a:ext cx="8002800" cy="42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40"/>
              <a:buNone/>
            </a:pPr>
            <a:r>
              <a:rPr b="1" lang="en-US"/>
              <a:t>CICLOS DE VIDA iOS</a:t>
            </a:r>
            <a:endParaRPr b="1"/>
          </a:p>
          <a:p>
            <a:pPr indent="-320040" lvl="0" marL="457200" rtl="0" algn="l">
              <a:lnSpc>
                <a:spcPct val="100000"/>
              </a:lnSpc>
              <a:spcBef>
                <a:spcPts val="0"/>
              </a:spcBef>
              <a:spcAft>
                <a:spcPts val="0"/>
              </a:spcAft>
              <a:buSzPts val="1440"/>
              <a:buChar char="●"/>
            </a:pPr>
            <a:r>
              <a:rPr lang="en-US"/>
              <a:t>Definición de controladores (Controllers)</a:t>
            </a:r>
            <a:endParaRPr/>
          </a:p>
          <a:p>
            <a:pPr indent="-320040" lvl="0" marL="457200" rtl="0" algn="l">
              <a:lnSpc>
                <a:spcPct val="100000"/>
              </a:lnSpc>
              <a:spcBef>
                <a:spcPts val="0"/>
              </a:spcBef>
              <a:spcAft>
                <a:spcPts val="0"/>
              </a:spcAft>
              <a:buSzPts val="1440"/>
              <a:buChar char="●"/>
            </a:pPr>
            <a:r>
              <a:rPr lang="en-US"/>
              <a:t>Ciclo de vida de los Controllers</a:t>
            </a:r>
            <a:endParaRPr/>
          </a:p>
          <a:p>
            <a:pPr indent="-320040" lvl="0" marL="457200" rtl="0" algn="l">
              <a:lnSpc>
                <a:spcPct val="100000"/>
              </a:lnSpc>
              <a:spcBef>
                <a:spcPts val="0"/>
              </a:spcBef>
              <a:spcAft>
                <a:spcPts val="0"/>
              </a:spcAft>
              <a:buSzPts val="1440"/>
              <a:buChar char="●"/>
            </a:pPr>
            <a:r>
              <a:rPr lang="en-US"/>
              <a:t>Ciclo de vida de una aplicacion iOS</a:t>
            </a:r>
            <a:endParaRPr/>
          </a:p>
          <a:p>
            <a:pPr indent="0" lvl="0" marL="0" rtl="0" algn="l">
              <a:lnSpc>
                <a:spcPct val="100000"/>
              </a:lnSpc>
              <a:spcBef>
                <a:spcPts val="0"/>
              </a:spcBef>
              <a:spcAft>
                <a:spcPts val="0"/>
              </a:spcAft>
              <a:buSzPts val="1440"/>
              <a:buNone/>
            </a:pPr>
            <a:r>
              <a:t/>
            </a:r>
            <a:endParaRPr b="1"/>
          </a:p>
          <a:p>
            <a:pPr indent="0" lvl="0" marL="0" rtl="0" algn="l">
              <a:lnSpc>
                <a:spcPct val="100000"/>
              </a:lnSpc>
              <a:spcBef>
                <a:spcPts val="0"/>
              </a:spcBef>
              <a:spcAft>
                <a:spcPts val="0"/>
              </a:spcAft>
              <a:buSzPts val="1440"/>
              <a:buNone/>
            </a:pPr>
            <a:r>
              <a:rPr b="1" lang="en-US"/>
              <a:t>CREACIÓN INTERFAZ GRÁFICA</a:t>
            </a:r>
            <a:endParaRPr/>
          </a:p>
          <a:p>
            <a:pPr indent="-320040" lvl="0" marL="457200" rtl="0" algn="l">
              <a:lnSpc>
                <a:spcPct val="100000"/>
              </a:lnSpc>
              <a:spcBef>
                <a:spcPts val="0"/>
              </a:spcBef>
              <a:spcAft>
                <a:spcPts val="0"/>
              </a:spcAft>
              <a:buSzPts val="1440"/>
              <a:buChar char="●"/>
            </a:pPr>
            <a:r>
              <a:rPr lang="en-US"/>
              <a:t>Elementos gráficos básicos</a:t>
            </a:r>
            <a:endParaRPr/>
          </a:p>
          <a:p>
            <a:pPr indent="-320040" lvl="1" marL="914400" rtl="0" algn="l">
              <a:lnSpc>
                <a:spcPct val="100000"/>
              </a:lnSpc>
              <a:spcBef>
                <a:spcPts val="0"/>
              </a:spcBef>
              <a:spcAft>
                <a:spcPts val="0"/>
              </a:spcAft>
              <a:buSzPts val="1440"/>
              <a:buChar char="○"/>
            </a:pPr>
            <a:r>
              <a:rPr lang="en-US"/>
              <a:t>Imagenes, Botones, Texto, Vistas, Etiquetas, etc.</a:t>
            </a:r>
            <a:endParaRPr/>
          </a:p>
          <a:p>
            <a:pPr indent="-320040" lvl="0" marL="457200" rtl="0" algn="l">
              <a:lnSpc>
                <a:spcPct val="100000"/>
              </a:lnSpc>
              <a:spcBef>
                <a:spcPts val="0"/>
              </a:spcBef>
              <a:spcAft>
                <a:spcPts val="0"/>
              </a:spcAft>
              <a:buSzPts val="1440"/>
              <a:buChar char="●"/>
            </a:pPr>
            <a:r>
              <a:rPr lang="en-US"/>
              <a:t>AutoLayout</a:t>
            </a:r>
            <a:endParaRPr/>
          </a:p>
          <a:p>
            <a:pPr indent="0" lvl="0" marL="0" rtl="0" algn="l">
              <a:lnSpc>
                <a:spcPct val="100000"/>
              </a:lnSpc>
              <a:spcBef>
                <a:spcPts val="0"/>
              </a:spcBef>
              <a:spcAft>
                <a:spcPts val="0"/>
              </a:spcAft>
              <a:buSzPts val="1440"/>
              <a:buNone/>
            </a:pPr>
            <a:r>
              <a:t/>
            </a:r>
            <a:endParaRPr/>
          </a:p>
          <a:p>
            <a:pPr indent="0" lvl="0" marL="0" rtl="0" algn="l">
              <a:lnSpc>
                <a:spcPct val="100000"/>
              </a:lnSpc>
              <a:spcBef>
                <a:spcPts val="0"/>
              </a:spcBef>
              <a:spcAft>
                <a:spcPts val="0"/>
              </a:spcAft>
              <a:buSzPts val="1440"/>
              <a:buNone/>
            </a:pPr>
            <a:r>
              <a:rPr b="1" lang="en-US"/>
              <a:t>AGREGAR FUNCIONALIDAD A LA INTERFAZ GRÁFICA</a:t>
            </a:r>
            <a:endParaRPr/>
          </a:p>
          <a:p>
            <a:pPr indent="-320040" lvl="0" marL="457200" rtl="0" algn="l">
              <a:lnSpc>
                <a:spcPct val="100000"/>
              </a:lnSpc>
              <a:spcBef>
                <a:spcPts val="0"/>
              </a:spcBef>
              <a:spcAft>
                <a:spcPts val="0"/>
              </a:spcAft>
              <a:buSzPts val="1440"/>
              <a:buChar char="●"/>
            </a:pPr>
            <a:r>
              <a:rPr lang="en-US"/>
              <a:t>UIViewController</a:t>
            </a:r>
            <a:endParaRPr/>
          </a:p>
          <a:p>
            <a:pPr indent="-320040" lvl="0" marL="457200" rtl="0" algn="l">
              <a:lnSpc>
                <a:spcPct val="100000"/>
              </a:lnSpc>
              <a:spcBef>
                <a:spcPts val="0"/>
              </a:spcBef>
              <a:spcAft>
                <a:spcPts val="0"/>
              </a:spcAft>
              <a:buSzPts val="1440"/>
              <a:buChar char="●"/>
            </a:pPr>
            <a:r>
              <a:rPr lang="en-US"/>
              <a:t>Referencias de vistas en Swift (IBOutlet)</a:t>
            </a:r>
            <a:endParaRPr/>
          </a:p>
          <a:p>
            <a:pPr indent="-320040" lvl="0" marL="457200" rtl="0" algn="l">
              <a:lnSpc>
                <a:spcPct val="100000"/>
              </a:lnSpc>
              <a:spcBef>
                <a:spcPts val="0"/>
              </a:spcBef>
              <a:spcAft>
                <a:spcPts val="0"/>
              </a:spcAft>
              <a:buSzPts val="1440"/>
              <a:buChar char="●"/>
            </a:pPr>
            <a:r>
              <a:rPr lang="en-US"/>
              <a:t>Acciones de vistas en Swift (IBAction)</a:t>
            </a:r>
            <a:endParaRPr/>
          </a:p>
          <a:p>
            <a:pPr indent="-320040" lvl="0" marL="457200" rtl="0" algn="l">
              <a:lnSpc>
                <a:spcPct val="100000"/>
              </a:lnSpc>
              <a:spcBef>
                <a:spcPts val="0"/>
              </a:spcBef>
              <a:spcAft>
                <a:spcPts val="0"/>
              </a:spcAft>
              <a:buSzPts val="1440"/>
              <a:buChar char="●"/>
            </a:pPr>
            <a:r>
              <a:rPr lang="en-US"/>
              <a:t>Manejo del teclado</a:t>
            </a:r>
            <a:endParaRPr/>
          </a:p>
        </p:txBody>
      </p:sp>
      <p:pic>
        <p:nvPicPr>
          <p:cNvPr id="166" name="Google Shape;166;g600ec561ad_0_6"/>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g601489cfeb_0_59"/>
          <p:cNvSpPr txBox="1"/>
          <p:nvPr>
            <p:ph type="title"/>
          </p:nvPr>
        </p:nvSpPr>
        <p:spPr>
          <a:xfrm>
            <a:off x="698193" y="1657693"/>
            <a:ext cx="8596800" cy="109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Funciones</a:t>
            </a:r>
            <a:endParaRPr/>
          </a:p>
        </p:txBody>
      </p:sp>
      <p:pic>
        <p:nvPicPr>
          <p:cNvPr id="432" name="Google Shape;432;g601489cfeb_0_59"/>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pic>
        <p:nvPicPr>
          <p:cNvPr id="433" name="Google Shape;433;g601489cfeb_0_59"/>
          <p:cNvPicPr preferRelativeResize="0"/>
          <p:nvPr/>
        </p:nvPicPr>
        <p:blipFill>
          <a:blip r:embed="rId4">
            <a:alphaModFix/>
          </a:blip>
          <a:stretch>
            <a:fillRect/>
          </a:stretch>
        </p:blipFill>
        <p:spPr>
          <a:xfrm>
            <a:off x="918900" y="2413775"/>
            <a:ext cx="8299901" cy="362975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g601424fe3e_0_74"/>
          <p:cNvSpPr txBox="1"/>
          <p:nvPr>
            <p:ph type="title"/>
          </p:nvPr>
        </p:nvSpPr>
        <p:spPr>
          <a:xfrm>
            <a:off x="698193" y="1810093"/>
            <a:ext cx="8596800" cy="109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Clases en Swift</a:t>
            </a:r>
            <a:endParaRPr/>
          </a:p>
        </p:txBody>
      </p:sp>
      <p:pic>
        <p:nvPicPr>
          <p:cNvPr id="439" name="Google Shape;439;g601424fe3e_0_74"/>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pic>
        <p:nvPicPr>
          <p:cNvPr id="440" name="Google Shape;440;g601424fe3e_0_74"/>
          <p:cNvPicPr preferRelativeResize="0"/>
          <p:nvPr/>
        </p:nvPicPr>
        <p:blipFill>
          <a:blip r:embed="rId4">
            <a:alphaModFix/>
          </a:blip>
          <a:stretch>
            <a:fillRect/>
          </a:stretch>
        </p:blipFill>
        <p:spPr>
          <a:xfrm>
            <a:off x="5028275" y="2586425"/>
            <a:ext cx="4456650" cy="1673050"/>
          </a:xfrm>
          <a:prstGeom prst="rect">
            <a:avLst/>
          </a:prstGeom>
          <a:noFill/>
          <a:ln>
            <a:noFill/>
          </a:ln>
        </p:spPr>
      </p:pic>
      <p:pic>
        <p:nvPicPr>
          <p:cNvPr id="441" name="Google Shape;441;g601424fe3e_0_74"/>
          <p:cNvPicPr preferRelativeResize="0"/>
          <p:nvPr/>
        </p:nvPicPr>
        <p:blipFill>
          <a:blip r:embed="rId5">
            <a:alphaModFix/>
          </a:blip>
          <a:stretch>
            <a:fillRect/>
          </a:stretch>
        </p:blipFill>
        <p:spPr>
          <a:xfrm>
            <a:off x="698200" y="2551693"/>
            <a:ext cx="4130684" cy="3647507"/>
          </a:xfrm>
          <a:prstGeom prst="rect">
            <a:avLst/>
          </a:prstGeom>
          <a:noFill/>
          <a:ln>
            <a:noFill/>
          </a:ln>
        </p:spPr>
      </p:pic>
      <p:pic>
        <p:nvPicPr>
          <p:cNvPr id="442" name="Google Shape;442;g601424fe3e_0_74"/>
          <p:cNvPicPr preferRelativeResize="0"/>
          <p:nvPr/>
        </p:nvPicPr>
        <p:blipFill>
          <a:blip r:embed="rId6">
            <a:alphaModFix/>
          </a:blip>
          <a:stretch>
            <a:fillRect/>
          </a:stretch>
        </p:blipFill>
        <p:spPr>
          <a:xfrm>
            <a:off x="4981283" y="4488075"/>
            <a:ext cx="4286250" cy="8953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Google Shape;447;g601424fe3e_0_101"/>
          <p:cNvSpPr txBox="1"/>
          <p:nvPr>
            <p:ph type="title"/>
          </p:nvPr>
        </p:nvSpPr>
        <p:spPr>
          <a:xfrm>
            <a:off x="698193" y="1810093"/>
            <a:ext cx="8596800" cy="109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Clases en Swift</a:t>
            </a:r>
            <a:endParaRPr/>
          </a:p>
        </p:txBody>
      </p:sp>
      <p:pic>
        <p:nvPicPr>
          <p:cNvPr id="448" name="Google Shape;448;g601424fe3e_0_101"/>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pic>
        <p:nvPicPr>
          <p:cNvPr id="449" name="Google Shape;449;g601424fe3e_0_101"/>
          <p:cNvPicPr preferRelativeResize="0"/>
          <p:nvPr/>
        </p:nvPicPr>
        <p:blipFill>
          <a:blip r:embed="rId4">
            <a:alphaModFix/>
          </a:blip>
          <a:stretch>
            <a:fillRect/>
          </a:stretch>
        </p:blipFill>
        <p:spPr>
          <a:xfrm>
            <a:off x="698200" y="2609574"/>
            <a:ext cx="4448800" cy="2960750"/>
          </a:xfrm>
          <a:prstGeom prst="rect">
            <a:avLst/>
          </a:prstGeom>
          <a:noFill/>
          <a:ln>
            <a:noFill/>
          </a:ln>
        </p:spPr>
      </p:pic>
      <p:pic>
        <p:nvPicPr>
          <p:cNvPr id="450" name="Google Shape;450;g601424fe3e_0_101"/>
          <p:cNvPicPr preferRelativeResize="0"/>
          <p:nvPr/>
        </p:nvPicPr>
        <p:blipFill>
          <a:blip r:embed="rId5">
            <a:alphaModFix/>
          </a:blip>
          <a:stretch>
            <a:fillRect/>
          </a:stretch>
        </p:blipFill>
        <p:spPr>
          <a:xfrm>
            <a:off x="5241525" y="3458023"/>
            <a:ext cx="4252484" cy="12638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g601424fe3e_0_112"/>
          <p:cNvSpPr txBox="1"/>
          <p:nvPr>
            <p:ph type="title"/>
          </p:nvPr>
        </p:nvSpPr>
        <p:spPr>
          <a:xfrm>
            <a:off x="698193" y="1810093"/>
            <a:ext cx="8596800" cy="109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Clases en Swift</a:t>
            </a:r>
            <a:endParaRPr/>
          </a:p>
        </p:txBody>
      </p:sp>
      <p:pic>
        <p:nvPicPr>
          <p:cNvPr id="456" name="Google Shape;456;g601424fe3e_0_112"/>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pic>
        <p:nvPicPr>
          <p:cNvPr id="457" name="Google Shape;457;g601424fe3e_0_112"/>
          <p:cNvPicPr preferRelativeResize="0"/>
          <p:nvPr/>
        </p:nvPicPr>
        <p:blipFill>
          <a:blip r:embed="rId4">
            <a:alphaModFix/>
          </a:blip>
          <a:stretch>
            <a:fillRect/>
          </a:stretch>
        </p:blipFill>
        <p:spPr>
          <a:xfrm>
            <a:off x="1854700" y="2384851"/>
            <a:ext cx="5526561" cy="43207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g601424fe3e_0_120"/>
          <p:cNvSpPr txBox="1"/>
          <p:nvPr>
            <p:ph type="title"/>
          </p:nvPr>
        </p:nvSpPr>
        <p:spPr>
          <a:xfrm>
            <a:off x="698193" y="1810093"/>
            <a:ext cx="8596800" cy="109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Clases en Swift</a:t>
            </a:r>
            <a:endParaRPr/>
          </a:p>
        </p:txBody>
      </p:sp>
      <p:pic>
        <p:nvPicPr>
          <p:cNvPr id="463" name="Google Shape;463;g601424fe3e_0_120"/>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pic>
        <p:nvPicPr>
          <p:cNvPr id="464" name="Google Shape;464;g601424fe3e_0_120"/>
          <p:cNvPicPr preferRelativeResize="0"/>
          <p:nvPr/>
        </p:nvPicPr>
        <p:blipFill>
          <a:blip r:embed="rId4">
            <a:alphaModFix/>
          </a:blip>
          <a:stretch>
            <a:fillRect/>
          </a:stretch>
        </p:blipFill>
        <p:spPr>
          <a:xfrm>
            <a:off x="875800" y="2566174"/>
            <a:ext cx="3248075" cy="3192226"/>
          </a:xfrm>
          <a:prstGeom prst="rect">
            <a:avLst/>
          </a:prstGeom>
          <a:noFill/>
          <a:ln>
            <a:noFill/>
          </a:ln>
        </p:spPr>
      </p:pic>
      <p:pic>
        <p:nvPicPr>
          <p:cNvPr id="465" name="Google Shape;465;g601424fe3e_0_120"/>
          <p:cNvPicPr preferRelativeResize="0"/>
          <p:nvPr/>
        </p:nvPicPr>
        <p:blipFill>
          <a:blip r:embed="rId5">
            <a:alphaModFix/>
          </a:blip>
          <a:stretch>
            <a:fillRect/>
          </a:stretch>
        </p:blipFill>
        <p:spPr>
          <a:xfrm>
            <a:off x="4690178" y="2566173"/>
            <a:ext cx="4833427" cy="27003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g601424fe3e_0_171"/>
          <p:cNvSpPr txBox="1"/>
          <p:nvPr>
            <p:ph type="title"/>
          </p:nvPr>
        </p:nvSpPr>
        <p:spPr>
          <a:xfrm>
            <a:off x="698193" y="1810093"/>
            <a:ext cx="8596800" cy="1095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accent1"/>
              </a:buClr>
              <a:buSzPts val="3600"/>
              <a:buFont typeface="Trebuchet MS"/>
              <a:buNone/>
            </a:pPr>
            <a:r>
              <a:rPr lang="en-US"/>
              <a:t>Extensiones de clase (Extensions)</a:t>
            </a:r>
            <a:endParaRPr/>
          </a:p>
          <a:p>
            <a:pPr indent="0" lvl="0" marL="0" rtl="0" algn="l">
              <a:lnSpc>
                <a:spcPct val="100000"/>
              </a:lnSpc>
              <a:spcBef>
                <a:spcPts val="0"/>
              </a:spcBef>
              <a:spcAft>
                <a:spcPts val="0"/>
              </a:spcAft>
              <a:buClr>
                <a:schemeClr val="accent1"/>
              </a:buClr>
              <a:buSzPts val="3600"/>
              <a:buFont typeface="Trebuchet MS"/>
              <a:buNone/>
            </a:pPr>
            <a:r>
              <a:t/>
            </a:r>
            <a:endParaRPr/>
          </a:p>
        </p:txBody>
      </p:sp>
      <p:sp>
        <p:nvSpPr>
          <p:cNvPr id="471" name="Google Shape;471;g601424fe3e_0_171"/>
          <p:cNvSpPr txBox="1"/>
          <p:nvPr>
            <p:ph idx="1" type="body"/>
          </p:nvPr>
        </p:nvSpPr>
        <p:spPr>
          <a:xfrm>
            <a:off x="995100" y="2652025"/>
            <a:ext cx="8002800" cy="3707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a:solidFill>
                  <a:srgbClr val="000000"/>
                </a:solidFill>
                <a:highlight>
                  <a:srgbClr val="FFFFFF"/>
                </a:highlight>
              </a:rPr>
              <a:t>Las extensiones agregan nueva funcionalidad a una clase, estructura, enumeración o tipo de protocolo existente. Esto incluye la capacidad de extender tipos para los cuales no tiene acceso al código fuente original (conocido como modelado retroactivo)</a:t>
            </a:r>
            <a:endParaRPr>
              <a:solidFill>
                <a:srgbClr val="000000"/>
              </a:solidFill>
              <a:highlight>
                <a:srgbClr val="FFFFFF"/>
              </a:highlight>
            </a:endParaRPr>
          </a:p>
        </p:txBody>
      </p:sp>
      <p:pic>
        <p:nvPicPr>
          <p:cNvPr id="472" name="Google Shape;472;g601424fe3e_0_171"/>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g601424fe3e_0_92"/>
          <p:cNvSpPr txBox="1"/>
          <p:nvPr>
            <p:ph type="title"/>
          </p:nvPr>
        </p:nvSpPr>
        <p:spPr>
          <a:xfrm>
            <a:off x="698193" y="1810093"/>
            <a:ext cx="8596800" cy="109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Extensiones de clase (Extensions)</a:t>
            </a:r>
            <a:endParaRPr/>
          </a:p>
        </p:txBody>
      </p:sp>
      <p:pic>
        <p:nvPicPr>
          <p:cNvPr id="478" name="Google Shape;478;g601424fe3e_0_92"/>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pic>
        <p:nvPicPr>
          <p:cNvPr id="479" name="Google Shape;479;g601424fe3e_0_92"/>
          <p:cNvPicPr preferRelativeResize="0"/>
          <p:nvPr/>
        </p:nvPicPr>
        <p:blipFill>
          <a:blip r:embed="rId4">
            <a:alphaModFix/>
          </a:blip>
          <a:stretch>
            <a:fillRect/>
          </a:stretch>
        </p:blipFill>
        <p:spPr>
          <a:xfrm>
            <a:off x="812150" y="2381250"/>
            <a:ext cx="5620476" cy="945900"/>
          </a:xfrm>
          <a:prstGeom prst="rect">
            <a:avLst/>
          </a:prstGeom>
          <a:noFill/>
          <a:ln>
            <a:noFill/>
          </a:ln>
        </p:spPr>
      </p:pic>
      <p:pic>
        <p:nvPicPr>
          <p:cNvPr id="480" name="Google Shape;480;g601424fe3e_0_92"/>
          <p:cNvPicPr preferRelativeResize="0"/>
          <p:nvPr/>
        </p:nvPicPr>
        <p:blipFill>
          <a:blip r:embed="rId5">
            <a:alphaModFix/>
          </a:blip>
          <a:stretch>
            <a:fillRect/>
          </a:stretch>
        </p:blipFill>
        <p:spPr>
          <a:xfrm>
            <a:off x="3453074" y="3167093"/>
            <a:ext cx="5461375" cy="353851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g601424fe3e_0_164"/>
          <p:cNvSpPr txBox="1"/>
          <p:nvPr>
            <p:ph type="title"/>
          </p:nvPr>
        </p:nvSpPr>
        <p:spPr>
          <a:xfrm>
            <a:off x="698193" y="1810093"/>
            <a:ext cx="8596800" cy="109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Extensiones de clase (Extensions)</a:t>
            </a:r>
            <a:endParaRPr/>
          </a:p>
        </p:txBody>
      </p:sp>
      <p:pic>
        <p:nvPicPr>
          <p:cNvPr id="486" name="Google Shape;486;g601424fe3e_0_164"/>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pic>
        <p:nvPicPr>
          <p:cNvPr id="487" name="Google Shape;487;g601424fe3e_0_164"/>
          <p:cNvPicPr preferRelativeResize="0"/>
          <p:nvPr/>
        </p:nvPicPr>
        <p:blipFill>
          <a:blip r:embed="rId4">
            <a:alphaModFix/>
          </a:blip>
          <a:stretch>
            <a:fillRect/>
          </a:stretch>
        </p:blipFill>
        <p:spPr>
          <a:xfrm>
            <a:off x="698200" y="2504450"/>
            <a:ext cx="6651725" cy="1825550"/>
          </a:xfrm>
          <a:prstGeom prst="rect">
            <a:avLst/>
          </a:prstGeom>
          <a:noFill/>
          <a:ln>
            <a:noFill/>
          </a:ln>
        </p:spPr>
      </p:pic>
      <p:pic>
        <p:nvPicPr>
          <p:cNvPr id="488" name="Google Shape;488;g601424fe3e_0_164"/>
          <p:cNvPicPr preferRelativeResize="0"/>
          <p:nvPr/>
        </p:nvPicPr>
        <p:blipFill>
          <a:blip r:embed="rId5">
            <a:alphaModFix/>
          </a:blip>
          <a:stretch>
            <a:fillRect/>
          </a:stretch>
        </p:blipFill>
        <p:spPr>
          <a:xfrm>
            <a:off x="5363500" y="4255100"/>
            <a:ext cx="3512650" cy="24254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g601424fe3e_0_80"/>
          <p:cNvSpPr txBox="1"/>
          <p:nvPr>
            <p:ph type="title"/>
          </p:nvPr>
        </p:nvSpPr>
        <p:spPr>
          <a:xfrm>
            <a:off x="698193" y="1810093"/>
            <a:ext cx="8596800" cy="109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Generics Swift</a:t>
            </a:r>
            <a:endParaRPr/>
          </a:p>
        </p:txBody>
      </p:sp>
      <p:sp>
        <p:nvSpPr>
          <p:cNvPr id="494" name="Google Shape;494;g601424fe3e_0_80"/>
          <p:cNvSpPr txBox="1"/>
          <p:nvPr>
            <p:ph idx="1" type="body"/>
          </p:nvPr>
        </p:nvSpPr>
        <p:spPr>
          <a:xfrm>
            <a:off x="995100" y="2652025"/>
            <a:ext cx="8002800" cy="3707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a:solidFill>
                  <a:srgbClr val="000000"/>
                </a:solidFill>
                <a:highlight>
                  <a:srgbClr val="FFFFFF"/>
                </a:highlight>
              </a:rPr>
              <a:t>Generics le permite escribir funciones y tipos flexibles (Clases) reutilizables que pueden funcionar con cualquier tipo, sujeto a los requisitos que defina. Puede escribir código que evite la duplicación y exprese su intención de manera clara y abstracta.</a:t>
            </a:r>
            <a:endParaRPr>
              <a:solidFill>
                <a:srgbClr val="000000"/>
              </a:solidFill>
              <a:highlight>
                <a:srgbClr val="FFFFFF"/>
              </a:highlight>
            </a:endParaRPr>
          </a:p>
        </p:txBody>
      </p:sp>
      <p:pic>
        <p:nvPicPr>
          <p:cNvPr id="495" name="Google Shape;495;g601424fe3e_0_80"/>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Google Shape;500;g601424fe3e_0_178"/>
          <p:cNvSpPr txBox="1"/>
          <p:nvPr>
            <p:ph type="title"/>
          </p:nvPr>
        </p:nvSpPr>
        <p:spPr>
          <a:xfrm>
            <a:off x="698193" y="1810093"/>
            <a:ext cx="8596800" cy="109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Generics Swift</a:t>
            </a:r>
            <a:endParaRPr/>
          </a:p>
        </p:txBody>
      </p:sp>
      <p:pic>
        <p:nvPicPr>
          <p:cNvPr id="501" name="Google Shape;501;g601424fe3e_0_178"/>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pic>
        <p:nvPicPr>
          <p:cNvPr id="502" name="Google Shape;502;g601424fe3e_0_178"/>
          <p:cNvPicPr preferRelativeResize="0"/>
          <p:nvPr/>
        </p:nvPicPr>
        <p:blipFill rotWithShape="1">
          <a:blip r:embed="rId4">
            <a:alphaModFix/>
          </a:blip>
          <a:srcRect b="0" l="0" r="12018" t="0"/>
          <a:stretch/>
        </p:blipFill>
        <p:spPr>
          <a:xfrm>
            <a:off x="875825" y="2493850"/>
            <a:ext cx="4728574" cy="1848450"/>
          </a:xfrm>
          <a:prstGeom prst="rect">
            <a:avLst/>
          </a:prstGeom>
          <a:noFill/>
          <a:ln>
            <a:noFill/>
          </a:ln>
        </p:spPr>
      </p:pic>
      <p:pic>
        <p:nvPicPr>
          <p:cNvPr id="503" name="Google Shape;503;g601424fe3e_0_178"/>
          <p:cNvPicPr preferRelativeResize="0"/>
          <p:nvPr/>
        </p:nvPicPr>
        <p:blipFill>
          <a:blip r:embed="rId5">
            <a:alphaModFix/>
          </a:blip>
          <a:stretch>
            <a:fillRect/>
          </a:stretch>
        </p:blipFill>
        <p:spPr>
          <a:xfrm>
            <a:off x="5809550" y="2711612"/>
            <a:ext cx="3971050" cy="1412925"/>
          </a:xfrm>
          <a:prstGeom prst="rect">
            <a:avLst/>
          </a:prstGeom>
          <a:noFill/>
          <a:ln>
            <a:noFill/>
          </a:ln>
        </p:spPr>
      </p:pic>
      <p:pic>
        <p:nvPicPr>
          <p:cNvPr id="504" name="Google Shape;504;g601424fe3e_0_178"/>
          <p:cNvPicPr preferRelativeResize="0"/>
          <p:nvPr/>
        </p:nvPicPr>
        <p:blipFill>
          <a:blip r:embed="rId6">
            <a:alphaModFix/>
          </a:blip>
          <a:stretch>
            <a:fillRect/>
          </a:stretch>
        </p:blipFill>
        <p:spPr>
          <a:xfrm>
            <a:off x="875825" y="4653000"/>
            <a:ext cx="8253424" cy="735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g600ec561ad_0_12"/>
          <p:cNvSpPr txBox="1"/>
          <p:nvPr>
            <p:ph type="title"/>
          </p:nvPr>
        </p:nvSpPr>
        <p:spPr>
          <a:xfrm>
            <a:off x="698193" y="1810093"/>
            <a:ext cx="8596800" cy="109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Programa</a:t>
            </a:r>
            <a:endParaRPr/>
          </a:p>
        </p:txBody>
      </p:sp>
      <p:sp>
        <p:nvSpPr>
          <p:cNvPr id="172" name="Google Shape;172;g600ec561ad_0_12"/>
          <p:cNvSpPr txBox="1"/>
          <p:nvPr>
            <p:ph idx="1" type="body"/>
          </p:nvPr>
        </p:nvSpPr>
        <p:spPr>
          <a:xfrm>
            <a:off x="995100" y="2499625"/>
            <a:ext cx="8002800" cy="421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40"/>
              <a:buNone/>
            </a:pPr>
            <a:r>
              <a:rPr b="1" lang="en-US"/>
              <a:t>NAVEGACIÓN DE CONTROLADORES</a:t>
            </a:r>
            <a:endParaRPr b="1"/>
          </a:p>
          <a:p>
            <a:pPr indent="-320040" lvl="0" marL="457200" rtl="0" algn="l">
              <a:lnSpc>
                <a:spcPct val="100000"/>
              </a:lnSpc>
              <a:spcBef>
                <a:spcPts val="0"/>
              </a:spcBef>
              <a:spcAft>
                <a:spcPts val="0"/>
              </a:spcAft>
              <a:buSzPts val="1440"/>
              <a:buChar char="●"/>
            </a:pPr>
            <a:r>
              <a:rPr lang="en-US"/>
              <a:t>Presentación de controladores modales</a:t>
            </a:r>
            <a:endParaRPr/>
          </a:p>
          <a:p>
            <a:pPr indent="-320040" lvl="0" marL="457200" rtl="0" algn="l">
              <a:lnSpc>
                <a:spcPct val="100000"/>
              </a:lnSpc>
              <a:spcBef>
                <a:spcPts val="0"/>
              </a:spcBef>
              <a:spcAft>
                <a:spcPts val="0"/>
              </a:spcAft>
              <a:buSzPts val="1440"/>
              <a:buChar char="●"/>
            </a:pPr>
            <a:r>
              <a:rPr lang="en-US"/>
              <a:t>Controlador de navegacion (UINavigationController)</a:t>
            </a:r>
            <a:endParaRPr/>
          </a:p>
          <a:p>
            <a:pPr indent="-320040" lvl="0" marL="457200" rtl="0" algn="l">
              <a:lnSpc>
                <a:spcPct val="100000"/>
              </a:lnSpc>
              <a:spcBef>
                <a:spcPts val="0"/>
              </a:spcBef>
              <a:spcAft>
                <a:spcPts val="0"/>
              </a:spcAft>
              <a:buSzPts val="1440"/>
              <a:buChar char="●"/>
            </a:pPr>
            <a:r>
              <a:rPr lang="en-US"/>
              <a:t>Segues</a:t>
            </a:r>
            <a:endParaRPr/>
          </a:p>
          <a:p>
            <a:pPr indent="-320040" lvl="0" marL="457200" rtl="0" algn="l">
              <a:lnSpc>
                <a:spcPct val="100000"/>
              </a:lnSpc>
              <a:spcBef>
                <a:spcPts val="0"/>
              </a:spcBef>
              <a:spcAft>
                <a:spcPts val="0"/>
              </a:spcAft>
              <a:buSzPts val="1440"/>
              <a:buChar char="●"/>
            </a:pPr>
            <a:r>
              <a:rPr lang="en-US"/>
              <a:t>Presentación de controladores de navegación.</a:t>
            </a:r>
            <a:endParaRPr/>
          </a:p>
          <a:p>
            <a:pPr indent="-320040" lvl="0" marL="457200" rtl="0" algn="l">
              <a:lnSpc>
                <a:spcPct val="100000"/>
              </a:lnSpc>
              <a:spcBef>
                <a:spcPts val="0"/>
              </a:spcBef>
              <a:spcAft>
                <a:spcPts val="0"/>
              </a:spcAft>
              <a:buSzPts val="1440"/>
              <a:buChar char="●"/>
            </a:pPr>
            <a:r>
              <a:rPr lang="en-US"/>
              <a:t>Navegacion entre Storyboards</a:t>
            </a:r>
            <a:endParaRPr/>
          </a:p>
          <a:p>
            <a:pPr indent="0" lvl="0" marL="0" rtl="0" algn="l">
              <a:lnSpc>
                <a:spcPct val="100000"/>
              </a:lnSpc>
              <a:spcBef>
                <a:spcPts val="0"/>
              </a:spcBef>
              <a:spcAft>
                <a:spcPts val="0"/>
              </a:spcAft>
              <a:buSzPts val="1440"/>
              <a:buNone/>
            </a:pPr>
            <a:r>
              <a:t/>
            </a:r>
            <a:endParaRPr b="1"/>
          </a:p>
          <a:p>
            <a:pPr indent="0" lvl="0" marL="0" rtl="0" algn="l">
              <a:lnSpc>
                <a:spcPct val="100000"/>
              </a:lnSpc>
              <a:spcBef>
                <a:spcPts val="0"/>
              </a:spcBef>
              <a:spcAft>
                <a:spcPts val="0"/>
              </a:spcAft>
              <a:buSzPts val="1440"/>
              <a:buNone/>
            </a:pPr>
            <a:r>
              <a:rPr b="1" lang="en-US"/>
              <a:t>LISTAS, TABLAS, COLECCIONES</a:t>
            </a:r>
            <a:endParaRPr/>
          </a:p>
          <a:p>
            <a:pPr indent="-320040" lvl="0" marL="457200" rtl="0" algn="l">
              <a:lnSpc>
                <a:spcPct val="100000"/>
              </a:lnSpc>
              <a:spcBef>
                <a:spcPts val="0"/>
              </a:spcBef>
              <a:spcAft>
                <a:spcPts val="0"/>
              </a:spcAft>
              <a:buSzPts val="1440"/>
              <a:buChar char="●"/>
            </a:pPr>
            <a:r>
              <a:rPr lang="en-US"/>
              <a:t>Vistas con Scroll</a:t>
            </a:r>
            <a:endParaRPr/>
          </a:p>
          <a:p>
            <a:pPr indent="-320040" lvl="0" marL="457200" rtl="0" algn="l">
              <a:lnSpc>
                <a:spcPct val="100000"/>
              </a:lnSpc>
              <a:spcBef>
                <a:spcPts val="0"/>
              </a:spcBef>
              <a:spcAft>
                <a:spcPts val="0"/>
              </a:spcAft>
              <a:buSzPts val="1440"/>
              <a:buChar char="●"/>
            </a:pPr>
            <a:r>
              <a:rPr lang="en-US"/>
              <a:t>Uso de tablas (UITableView)</a:t>
            </a:r>
            <a:endParaRPr/>
          </a:p>
          <a:p>
            <a:pPr indent="-320040" lvl="0" marL="457200" rtl="0" algn="l">
              <a:lnSpc>
                <a:spcPct val="100000"/>
              </a:lnSpc>
              <a:spcBef>
                <a:spcPts val="0"/>
              </a:spcBef>
              <a:spcAft>
                <a:spcPts val="0"/>
              </a:spcAft>
              <a:buSzPts val="1440"/>
              <a:buChar char="●"/>
            </a:pPr>
            <a:r>
              <a:rPr lang="en-US"/>
              <a:t>Protocolos (Protocols)</a:t>
            </a:r>
            <a:endParaRPr/>
          </a:p>
          <a:p>
            <a:pPr indent="-320040" lvl="0" marL="457200" rtl="0" algn="l">
              <a:lnSpc>
                <a:spcPct val="100000"/>
              </a:lnSpc>
              <a:spcBef>
                <a:spcPts val="0"/>
              </a:spcBef>
              <a:spcAft>
                <a:spcPts val="0"/>
              </a:spcAft>
              <a:buSzPts val="1440"/>
              <a:buChar char="●"/>
            </a:pPr>
            <a:r>
              <a:rPr lang="en-US"/>
              <a:t>Delegados (Delegates)</a:t>
            </a:r>
            <a:endParaRPr/>
          </a:p>
          <a:p>
            <a:pPr indent="-320040" lvl="0" marL="457200" rtl="0" algn="l">
              <a:lnSpc>
                <a:spcPct val="100000"/>
              </a:lnSpc>
              <a:spcBef>
                <a:spcPts val="0"/>
              </a:spcBef>
              <a:spcAft>
                <a:spcPts val="0"/>
              </a:spcAft>
              <a:buSzPts val="1440"/>
              <a:buChar char="●"/>
            </a:pPr>
            <a:r>
              <a:rPr lang="en-US"/>
              <a:t>Celdas personalizadas</a:t>
            </a:r>
            <a:endParaRPr/>
          </a:p>
          <a:p>
            <a:pPr indent="-320040" lvl="0" marL="457200" rtl="0" algn="l">
              <a:lnSpc>
                <a:spcPct val="100000"/>
              </a:lnSpc>
              <a:spcBef>
                <a:spcPts val="0"/>
              </a:spcBef>
              <a:spcAft>
                <a:spcPts val="0"/>
              </a:spcAft>
              <a:buSzPts val="1440"/>
              <a:buChar char="●"/>
            </a:pPr>
            <a:r>
              <a:rPr lang="en-US"/>
              <a:t>Vista de colecciones</a:t>
            </a:r>
            <a:endParaRPr/>
          </a:p>
        </p:txBody>
      </p:sp>
      <p:pic>
        <p:nvPicPr>
          <p:cNvPr id="173" name="Google Shape;173;g600ec561ad_0_12"/>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g601424fe3e_0_187"/>
          <p:cNvSpPr txBox="1"/>
          <p:nvPr>
            <p:ph type="title"/>
          </p:nvPr>
        </p:nvSpPr>
        <p:spPr>
          <a:xfrm>
            <a:off x="698193" y="1810093"/>
            <a:ext cx="8596800" cy="109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Generics Swift</a:t>
            </a:r>
            <a:endParaRPr/>
          </a:p>
        </p:txBody>
      </p:sp>
      <p:pic>
        <p:nvPicPr>
          <p:cNvPr id="510" name="Google Shape;510;g601424fe3e_0_187"/>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pic>
        <p:nvPicPr>
          <p:cNvPr id="511" name="Google Shape;511;g601424fe3e_0_187"/>
          <p:cNvPicPr preferRelativeResize="0"/>
          <p:nvPr/>
        </p:nvPicPr>
        <p:blipFill>
          <a:blip r:embed="rId4">
            <a:alphaModFix/>
          </a:blip>
          <a:stretch>
            <a:fillRect/>
          </a:stretch>
        </p:blipFill>
        <p:spPr>
          <a:xfrm>
            <a:off x="4875850" y="4029199"/>
            <a:ext cx="3953700" cy="2489350"/>
          </a:xfrm>
          <a:prstGeom prst="rect">
            <a:avLst/>
          </a:prstGeom>
          <a:noFill/>
          <a:ln>
            <a:noFill/>
          </a:ln>
        </p:spPr>
      </p:pic>
      <p:pic>
        <p:nvPicPr>
          <p:cNvPr id="512" name="Google Shape;512;g601424fe3e_0_187"/>
          <p:cNvPicPr preferRelativeResize="0"/>
          <p:nvPr/>
        </p:nvPicPr>
        <p:blipFill>
          <a:blip r:embed="rId5">
            <a:alphaModFix/>
          </a:blip>
          <a:stretch>
            <a:fillRect/>
          </a:stretch>
        </p:blipFill>
        <p:spPr>
          <a:xfrm>
            <a:off x="839175" y="2450418"/>
            <a:ext cx="4667250" cy="13525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sp>
        <p:nvSpPr>
          <p:cNvPr id="517" name="Google Shape;517;g601489cfeb_0_72"/>
          <p:cNvSpPr txBox="1"/>
          <p:nvPr>
            <p:ph type="ctrTitle"/>
          </p:nvPr>
        </p:nvSpPr>
        <p:spPr>
          <a:xfrm>
            <a:off x="1507067" y="2404534"/>
            <a:ext cx="7767000" cy="16464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accent1"/>
              </a:buClr>
              <a:buSzPts val="5400"/>
              <a:buFont typeface="Trebuchet MS"/>
              <a:buNone/>
            </a:pPr>
            <a:r>
              <a:rPr lang="en-US"/>
              <a:t>Ciclos de vida</a:t>
            </a:r>
            <a:endParaRPr/>
          </a:p>
        </p:txBody>
      </p:sp>
      <p:sp>
        <p:nvSpPr>
          <p:cNvPr id="518" name="Google Shape;518;g601489cfeb_0_72"/>
          <p:cNvSpPr txBox="1"/>
          <p:nvPr>
            <p:ph idx="1" type="subTitle"/>
          </p:nvPr>
        </p:nvSpPr>
        <p:spPr>
          <a:xfrm>
            <a:off x="1507067" y="4050833"/>
            <a:ext cx="7767000" cy="10968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40"/>
              <a:buNone/>
            </a:pPr>
            <a:r>
              <a:rPr lang="en-US"/>
              <a:t>Usando Swift</a:t>
            </a:r>
            <a:endParaRPr/>
          </a:p>
        </p:txBody>
      </p:sp>
      <p:pic>
        <p:nvPicPr>
          <p:cNvPr id="519" name="Google Shape;519;g601489cfeb_0_72"/>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Google Shape;524;g601489cfeb_0_66"/>
          <p:cNvSpPr txBox="1"/>
          <p:nvPr>
            <p:ph type="title"/>
          </p:nvPr>
        </p:nvSpPr>
        <p:spPr>
          <a:xfrm>
            <a:off x="698193" y="1810093"/>
            <a:ext cx="8596800" cy="109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Definición de controladores</a:t>
            </a:r>
            <a:endParaRPr/>
          </a:p>
        </p:txBody>
      </p:sp>
      <p:sp>
        <p:nvSpPr>
          <p:cNvPr id="525" name="Google Shape;525;g601489cfeb_0_66"/>
          <p:cNvSpPr txBox="1"/>
          <p:nvPr>
            <p:ph idx="1" type="body"/>
          </p:nvPr>
        </p:nvSpPr>
        <p:spPr>
          <a:xfrm>
            <a:off x="842700" y="2575825"/>
            <a:ext cx="8315700" cy="3707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solidFill>
                  <a:srgbClr val="000000"/>
                </a:solidFill>
                <a:highlight>
                  <a:srgbClr val="FFFFFF"/>
                </a:highlight>
              </a:rPr>
              <a:t>La clase UIViewController es la clase base de los controladores en el patrón</a:t>
            </a:r>
            <a:endParaRPr>
              <a:solidFill>
                <a:srgbClr val="000000"/>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US">
                <a:solidFill>
                  <a:srgbClr val="000000"/>
                </a:solidFill>
                <a:highlight>
                  <a:srgbClr val="FFFFFF"/>
                </a:highlight>
              </a:rPr>
              <a:t>de diseño MVC (Model View Controller) para interfaces de usuario.</a:t>
            </a:r>
            <a:endParaRPr>
              <a:solidFill>
                <a:srgbClr val="000000"/>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a:solidFill>
                <a:srgbClr val="000000"/>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US">
                <a:solidFill>
                  <a:srgbClr val="000000"/>
                </a:solidFill>
                <a:highlight>
                  <a:srgbClr val="FFFFFF"/>
                </a:highlight>
              </a:rPr>
              <a:t>En la encargada de tomar el control del flujo entre la estructura de la vista</a:t>
            </a:r>
            <a:endParaRPr>
              <a:solidFill>
                <a:srgbClr val="000000"/>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US">
                <a:solidFill>
                  <a:srgbClr val="000000"/>
                </a:solidFill>
                <a:highlight>
                  <a:srgbClr val="FFFFFF"/>
                </a:highlight>
              </a:rPr>
              <a:t>y el resto de la aplicación que es manejada por código.</a:t>
            </a:r>
            <a:endParaRPr>
              <a:solidFill>
                <a:srgbClr val="000000"/>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a:solidFill>
                <a:srgbClr val="000000"/>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US">
                <a:solidFill>
                  <a:srgbClr val="000000"/>
                </a:solidFill>
                <a:highlight>
                  <a:srgbClr val="FFFFFF"/>
                </a:highlight>
              </a:rPr>
              <a:t>Las vistas son archivos creados por el Interface Builder normalmente .xib o .storyboard.</a:t>
            </a:r>
            <a:endParaRPr>
              <a:solidFill>
                <a:srgbClr val="000000"/>
              </a:solidFill>
              <a:highlight>
                <a:srgbClr val="FFFFFF"/>
              </a:highlight>
            </a:endParaRPr>
          </a:p>
          <a:p>
            <a:pPr indent="0" lvl="0" marL="0" rtl="0" algn="l">
              <a:lnSpc>
                <a:spcPct val="100000"/>
              </a:lnSpc>
              <a:spcBef>
                <a:spcPts val="0"/>
              </a:spcBef>
              <a:spcAft>
                <a:spcPts val="0"/>
              </a:spcAft>
              <a:buNone/>
            </a:pPr>
            <a:r>
              <a:t/>
            </a:r>
            <a:endParaRPr>
              <a:solidFill>
                <a:srgbClr val="000000"/>
              </a:solidFill>
              <a:highlight>
                <a:srgbClr val="FFFFFF"/>
              </a:highlight>
            </a:endParaRPr>
          </a:p>
        </p:txBody>
      </p:sp>
      <p:pic>
        <p:nvPicPr>
          <p:cNvPr id="526" name="Google Shape;526;g601489cfeb_0_66"/>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Google Shape;531;g601489cfeb_0_85"/>
          <p:cNvSpPr txBox="1"/>
          <p:nvPr>
            <p:ph type="title"/>
          </p:nvPr>
        </p:nvSpPr>
        <p:spPr>
          <a:xfrm>
            <a:off x="698193" y="1657693"/>
            <a:ext cx="8596800" cy="109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Ciclos de vida de los controladores</a:t>
            </a:r>
            <a:endParaRPr/>
          </a:p>
        </p:txBody>
      </p:sp>
      <p:pic>
        <p:nvPicPr>
          <p:cNvPr id="532" name="Google Shape;532;g601489cfeb_0_85"/>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pic>
        <p:nvPicPr>
          <p:cNvPr id="533" name="Google Shape;533;g601489cfeb_0_85"/>
          <p:cNvPicPr preferRelativeResize="0"/>
          <p:nvPr/>
        </p:nvPicPr>
        <p:blipFill>
          <a:blip r:embed="rId4">
            <a:alphaModFix/>
          </a:blip>
          <a:stretch>
            <a:fillRect/>
          </a:stretch>
        </p:blipFill>
        <p:spPr>
          <a:xfrm>
            <a:off x="3046050" y="2500576"/>
            <a:ext cx="4491976" cy="42091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 name="Shape 537"/>
        <p:cNvGrpSpPr/>
        <p:nvPr/>
      </p:nvGrpSpPr>
      <p:grpSpPr>
        <a:xfrm>
          <a:off x="0" y="0"/>
          <a:ext cx="0" cy="0"/>
          <a:chOff x="0" y="0"/>
          <a:chExt cx="0" cy="0"/>
        </a:xfrm>
      </p:grpSpPr>
      <p:sp>
        <p:nvSpPr>
          <p:cNvPr id="538" name="Google Shape;538;g601489cfeb_0_98"/>
          <p:cNvSpPr txBox="1"/>
          <p:nvPr>
            <p:ph type="title"/>
          </p:nvPr>
        </p:nvSpPr>
        <p:spPr>
          <a:xfrm>
            <a:off x="698193" y="1505293"/>
            <a:ext cx="8596800" cy="109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Ciclo de vida de una aplicación iOS</a:t>
            </a:r>
            <a:endParaRPr/>
          </a:p>
        </p:txBody>
      </p:sp>
      <p:sp>
        <p:nvSpPr>
          <p:cNvPr id="539" name="Google Shape;539;g601489cfeb_0_98"/>
          <p:cNvSpPr txBox="1"/>
          <p:nvPr>
            <p:ph idx="1" type="body"/>
          </p:nvPr>
        </p:nvSpPr>
        <p:spPr>
          <a:xfrm>
            <a:off x="766500" y="2453300"/>
            <a:ext cx="8315700" cy="4326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a:solidFill>
                  <a:srgbClr val="000000"/>
                </a:solidFill>
                <a:highlight>
                  <a:srgbClr val="FFFFFF"/>
                </a:highlight>
              </a:rPr>
              <a:t>Estados de ejecución de una aplicación</a:t>
            </a:r>
            <a:endParaRPr b="1">
              <a:solidFill>
                <a:srgbClr val="000000"/>
              </a:solidFill>
              <a:highlight>
                <a:srgbClr val="FFFFFF"/>
              </a:highlight>
            </a:endParaRPr>
          </a:p>
          <a:p>
            <a:pPr indent="0" lvl="0" marL="0" rtl="0" algn="l">
              <a:lnSpc>
                <a:spcPct val="100000"/>
              </a:lnSpc>
              <a:spcBef>
                <a:spcPts val="0"/>
              </a:spcBef>
              <a:spcAft>
                <a:spcPts val="0"/>
              </a:spcAft>
              <a:buNone/>
            </a:pPr>
            <a:r>
              <a:t/>
            </a:r>
            <a:endParaRPr b="1">
              <a:solidFill>
                <a:srgbClr val="000000"/>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b="1" lang="en-US">
                <a:solidFill>
                  <a:srgbClr val="000000"/>
                </a:solidFill>
                <a:highlight>
                  <a:srgbClr val="FFFFFF"/>
                </a:highlight>
              </a:rPr>
              <a:t>Not Running:</a:t>
            </a:r>
            <a:r>
              <a:rPr lang="en-US">
                <a:solidFill>
                  <a:srgbClr val="000000"/>
                </a:solidFill>
                <a:highlight>
                  <a:srgbClr val="FFFFFF"/>
                </a:highlight>
              </a:rPr>
              <a:t> La aplicación no se ha iniciado o estaba corriendo y fue cerrada por el sistema.</a:t>
            </a:r>
            <a:endParaRPr>
              <a:solidFill>
                <a:srgbClr val="000000"/>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a:solidFill>
                <a:srgbClr val="000000"/>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b="1" lang="en-US">
                <a:solidFill>
                  <a:srgbClr val="000000"/>
                </a:solidFill>
                <a:highlight>
                  <a:srgbClr val="FFFFFF"/>
                </a:highlight>
              </a:rPr>
              <a:t>Inactive:</a:t>
            </a:r>
            <a:r>
              <a:rPr lang="en-US">
                <a:solidFill>
                  <a:srgbClr val="000000"/>
                </a:solidFill>
                <a:highlight>
                  <a:srgbClr val="FFFFFF"/>
                </a:highlight>
              </a:rPr>
              <a:t> La aplicación se está ejecutando en primer plano, pero actualmente no está recibiendo eventos. (Se puede estar ejecutando otro código sin embargo.) Una aplicación generalmente se mantiene en este estado brevemente mientras cambia a estado diferente.</a:t>
            </a:r>
            <a:endParaRPr>
              <a:solidFill>
                <a:srgbClr val="000000"/>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a:solidFill>
                <a:srgbClr val="000000"/>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b="1" lang="en-US">
                <a:solidFill>
                  <a:srgbClr val="000000"/>
                </a:solidFill>
                <a:highlight>
                  <a:srgbClr val="FFFFFF"/>
                </a:highlight>
              </a:rPr>
              <a:t>Active:</a:t>
            </a:r>
            <a:r>
              <a:rPr lang="en-US">
                <a:solidFill>
                  <a:srgbClr val="000000"/>
                </a:solidFill>
                <a:highlight>
                  <a:srgbClr val="FFFFFF"/>
                </a:highlight>
              </a:rPr>
              <a:t> La aplicación se ejecuta en segundo plano y está recibiendo eventos. Este es el modo normal para aplicaciones de primer plano.</a:t>
            </a:r>
            <a:endParaRPr>
              <a:solidFill>
                <a:srgbClr val="000000"/>
              </a:solidFill>
              <a:highlight>
                <a:srgbClr val="FFFFFF"/>
              </a:highlight>
            </a:endParaRPr>
          </a:p>
          <a:p>
            <a:pPr indent="0" lvl="0" marL="0" rtl="0" algn="l">
              <a:lnSpc>
                <a:spcPct val="100000"/>
              </a:lnSpc>
              <a:spcBef>
                <a:spcPts val="0"/>
              </a:spcBef>
              <a:spcAft>
                <a:spcPts val="0"/>
              </a:spcAft>
              <a:buNone/>
            </a:pPr>
            <a:r>
              <a:t/>
            </a:r>
            <a:endParaRPr>
              <a:solidFill>
                <a:srgbClr val="000000"/>
              </a:solidFill>
              <a:highlight>
                <a:srgbClr val="FFFFFF"/>
              </a:highlight>
            </a:endParaRPr>
          </a:p>
        </p:txBody>
      </p:sp>
      <p:pic>
        <p:nvPicPr>
          <p:cNvPr id="540" name="Google Shape;540;g601489cfeb_0_98"/>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sp>
        <p:nvSpPr>
          <p:cNvPr id="545" name="Google Shape;545;g601489cfeb_0_112"/>
          <p:cNvSpPr txBox="1"/>
          <p:nvPr>
            <p:ph type="title"/>
          </p:nvPr>
        </p:nvSpPr>
        <p:spPr>
          <a:xfrm>
            <a:off x="698193" y="1505293"/>
            <a:ext cx="8596800" cy="109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Ciclo de vida de una aplicación iOS</a:t>
            </a:r>
            <a:endParaRPr/>
          </a:p>
        </p:txBody>
      </p:sp>
      <p:sp>
        <p:nvSpPr>
          <p:cNvPr id="546" name="Google Shape;546;g601489cfeb_0_112"/>
          <p:cNvSpPr txBox="1"/>
          <p:nvPr>
            <p:ph idx="1" type="body"/>
          </p:nvPr>
        </p:nvSpPr>
        <p:spPr>
          <a:xfrm>
            <a:off x="766500" y="2424350"/>
            <a:ext cx="8315700" cy="435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a:solidFill>
                  <a:srgbClr val="000000"/>
                </a:solidFill>
                <a:highlight>
                  <a:srgbClr val="FFFFFF"/>
                </a:highlight>
              </a:rPr>
              <a:t>Estados de ejecución de una aplicación</a:t>
            </a:r>
            <a:endParaRPr b="1">
              <a:solidFill>
                <a:srgbClr val="000000"/>
              </a:solidFill>
              <a:highlight>
                <a:srgbClr val="FFFFFF"/>
              </a:highlight>
            </a:endParaRPr>
          </a:p>
          <a:p>
            <a:pPr indent="0" lvl="0" marL="0" rtl="0" algn="l">
              <a:lnSpc>
                <a:spcPct val="100000"/>
              </a:lnSpc>
              <a:spcBef>
                <a:spcPts val="0"/>
              </a:spcBef>
              <a:spcAft>
                <a:spcPts val="0"/>
              </a:spcAft>
              <a:buNone/>
            </a:pPr>
            <a:r>
              <a:t/>
            </a:r>
            <a:endParaRPr>
              <a:solidFill>
                <a:srgbClr val="000000"/>
              </a:solidFill>
              <a:highlight>
                <a:srgbClr val="FFFFFF"/>
              </a:highlight>
            </a:endParaRPr>
          </a:p>
          <a:p>
            <a:pPr indent="0" lvl="0" marL="0" rtl="0" algn="l">
              <a:lnSpc>
                <a:spcPct val="100000"/>
              </a:lnSpc>
              <a:spcBef>
                <a:spcPts val="0"/>
              </a:spcBef>
              <a:spcAft>
                <a:spcPts val="0"/>
              </a:spcAft>
              <a:buNone/>
            </a:pPr>
            <a:r>
              <a:rPr b="1" lang="en-US">
                <a:solidFill>
                  <a:srgbClr val="000000"/>
                </a:solidFill>
                <a:highlight>
                  <a:srgbClr val="FFFFFF"/>
                </a:highlight>
              </a:rPr>
              <a:t>Background:</a:t>
            </a:r>
            <a:r>
              <a:rPr lang="en-US">
                <a:solidFill>
                  <a:srgbClr val="000000"/>
                </a:solidFill>
                <a:highlight>
                  <a:srgbClr val="FFFFFF"/>
                </a:highlight>
              </a:rPr>
              <a:t> La aplicación esta en el fondo y ejecutando código. La mayoría de aplicaciones entran en este estado brevemente antes de ser suspendidas. Sin embargo, una aplicación que solicita el tiempo de ejecución adicional puede permanecer en este estado durante un periodo de tiempo.</a:t>
            </a:r>
            <a:endParaRPr>
              <a:solidFill>
                <a:srgbClr val="000000"/>
              </a:solidFill>
              <a:highlight>
                <a:srgbClr val="FFFFFF"/>
              </a:highlight>
            </a:endParaRPr>
          </a:p>
          <a:p>
            <a:pPr indent="0" lvl="0" marL="0" rtl="0" algn="l">
              <a:lnSpc>
                <a:spcPct val="100000"/>
              </a:lnSpc>
              <a:spcBef>
                <a:spcPts val="0"/>
              </a:spcBef>
              <a:spcAft>
                <a:spcPts val="0"/>
              </a:spcAft>
              <a:buNone/>
            </a:pPr>
            <a:r>
              <a:t/>
            </a:r>
            <a:endParaRPr>
              <a:solidFill>
                <a:srgbClr val="000000"/>
              </a:solidFill>
              <a:highlight>
                <a:srgbClr val="FFFFFF"/>
              </a:highlight>
            </a:endParaRPr>
          </a:p>
          <a:p>
            <a:pPr indent="0" lvl="0" marL="0" rtl="0" algn="l">
              <a:lnSpc>
                <a:spcPct val="100000"/>
              </a:lnSpc>
              <a:spcBef>
                <a:spcPts val="0"/>
              </a:spcBef>
              <a:spcAft>
                <a:spcPts val="0"/>
              </a:spcAft>
              <a:buNone/>
            </a:pPr>
            <a:r>
              <a:rPr b="1" lang="en-US">
                <a:solidFill>
                  <a:srgbClr val="000000"/>
                </a:solidFill>
                <a:highlight>
                  <a:srgbClr val="FFFFFF"/>
                </a:highlight>
              </a:rPr>
              <a:t>Suspended:</a:t>
            </a:r>
            <a:r>
              <a:rPr lang="en-US">
                <a:solidFill>
                  <a:srgbClr val="000000"/>
                </a:solidFill>
                <a:highlight>
                  <a:srgbClr val="FFFFFF"/>
                </a:highlight>
              </a:rPr>
              <a:t> La aplicación está en el fondo, pero no ejecuta código. La aplicación se desplaza a este estado de forma automática y no notifica antes de hacerlo. Mientras esté suspendido, una aplicación permanece en la memoria pero no se ejecuta ningún código.</a:t>
            </a:r>
            <a:endParaRPr>
              <a:solidFill>
                <a:srgbClr val="000000"/>
              </a:solidFill>
              <a:highlight>
                <a:srgbClr val="FFFFFF"/>
              </a:highlight>
            </a:endParaRPr>
          </a:p>
          <a:p>
            <a:pPr indent="0" lvl="0" marL="0" rtl="0" algn="l">
              <a:lnSpc>
                <a:spcPct val="100000"/>
              </a:lnSpc>
              <a:spcBef>
                <a:spcPts val="0"/>
              </a:spcBef>
              <a:spcAft>
                <a:spcPts val="0"/>
              </a:spcAft>
              <a:buNone/>
            </a:pPr>
            <a:r>
              <a:t/>
            </a:r>
            <a:endParaRPr>
              <a:solidFill>
                <a:srgbClr val="000000"/>
              </a:solidFill>
              <a:highlight>
                <a:srgbClr val="FFFFFF"/>
              </a:highlight>
            </a:endParaRPr>
          </a:p>
          <a:p>
            <a:pPr indent="0" lvl="0" marL="0" rtl="0" algn="l">
              <a:lnSpc>
                <a:spcPct val="100000"/>
              </a:lnSpc>
              <a:spcBef>
                <a:spcPts val="0"/>
              </a:spcBef>
              <a:spcAft>
                <a:spcPts val="0"/>
              </a:spcAft>
              <a:buNone/>
            </a:pPr>
            <a:r>
              <a:rPr lang="en-US">
                <a:solidFill>
                  <a:srgbClr val="000000"/>
                </a:solidFill>
                <a:highlight>
                  <a:srgbClr val="FFFFFF"/>
                </a:highlight>
              </a:rPr>
              <a:t>Cuando se produce una condición de poca memoria, el sistema puede liberar aplicaciones suspendidas sin previo aviso para hacer más espacio para la aplicación en estado activo.</a:t>
            </a:r>
            <a:endParaRPr>
              <a:solidFill>
                <a:srgbClr val="000000"/>
              </a:solidFill>
              <a:highlight>
                <a:srgbClr val="FFFFFF"/>
              </a:highlight>
            </a:endParaRPr>
          </a:p>
        </p:txBody>
      </p:sp>
      <p:pic>
        <p:nvPicPr>
          <p:cNvPr id="547" name="Google Shape;547;g601489cfeb_0_112"/>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sp>
        <p:nvSpPr>
          <p:cNvPr id="552" name="Google Shape;552;g601489cfeb_0_125"/>
          <p:cNvSpPr txBox="1"/>
          <p:nvPr>
            <p:ph type="title"/>
          </p:nvPr>
        </p:nvSpPr>
        <p:spPr>
          <a:xfrm>
            <a:off x="698193" y="1505293"/>
            <a:ext cx="8596800" cy="109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Ciclo de vida de una aplicación iOS</a:t>
            </a:r>
            <a:endParaRPr/>
          </a:p>
        </p:txBody>
      </p:sp>
      <p:pic>
        <p:nvPicPr>
          <p:cNvPr id="553" name="Google Shape;553;g601489cfeb_0_125"/>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pic>
        <p:nvPicPr>
          <p:cNvPr id="554" name="Google Shape;554;g601489cfeb_0_125"/>
          <p:cNvPicPr preferRelativeResize="0"/>
          <p:nvPr/>
        </p:nvPicPr>
        <p:blipFill>
          <a:blip r:embed="rId4">
            <a:alphaModFix/>
          </a:blip>
          <a:stretch>
            <a:fillRect/>
          </a:stretch>
        </p:blipFill>
        <p:spPr>
          <a:xfrm>
            <a:off x="3292650" y="2166850"/>
            <a:ext cx="3927050" cy="45543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sp>
        <p:nvSpPr>
          <p:cNvPr id="559" name="Google Shape;559;g603101c392_0_0"/>
          <p:cNvSpPr txBox="1"/>
          <p:nvPr>
            <p:ph type="ctrTitle"/>
          </p:nvPr>
        </p:nvSpPr>
        <p:spPr>
          <a:xfrm>
            <a:off x="1507067" y="2404534"/>
            <a:ext cx="7767000" cy="16464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accent1"/>
              </a:buClr>
              <a:buSzPts val="5400"/>
              <a:buFont typeface="Trebuchet MS"/>
              <a:buNone/>
            </a:pPr>
            <a:r>
              <a:rPr lang="en-US"/>
              <a:t>Creación de interfaz gráfica </a:t>
            </a:r>
            <a:endParaRPr/>
          </a:p>
        </p:txBody>
      </p:sp>
      <p:sp>
        <p:nvSpPr>
          <p:cNvPr id="560" name="Google Shape;560;g603101c392_0_0"/>
          <p:cNvSpPr txBox="1"/>
          <p:nvPr>
            <p:ph idx="1" type="subTitle"/>
          </p:nvPr>
        </p:nvSpPr>
        <p:spPr>
          <a:xfrm>
            <a:off x="1507067" y="4050833"/>
            <a:ext cx="7767000" cy="10968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40"/>
              <a:buNone/>
            </a:pPr>
            <a:r>
              <a:rPr lang="en-US"/>
              <a:t>Usando Swift</a:t>
            </a:r>
            <a:endParaRPr/>
          </a:p>
        </p:txBody>
      </p:sp>
      <p:pic>
        <p:nvPicPr>
          <p:cNvPr id="561" name="Google Shape;561;g603101c392_0_0"/>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Google Shape;566;g603101c392_0_14"/>
          <p:cNvSpPr txBox="1"/>
          <p:nvPr>
            <p:ph type="title"/>
          </p:nvPr>
        </p:nvSpPr>
        <p:spPr>
          <a:xfrm>
            <a:off x="698193" y="1505293"/>
            <a:ext cx="8596800" cy="109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Ciclo de vida de una aplicación iOS</a:t>
            </a:r>
            <a:endParaRPr/>
          </a:p>
        </p:txBody>
      </p:sp>
      <p:sp>
        <p:nvSpPr>
          <p:cNvPr id="567" name="Google Shape;567;g603101c392_0_14"/>
          <p:cNvSpPr txBox="1"/>
          <p:nvPr>
            <p:ph idx="1" type="body"/>
          </p:nvPr>
        </p:nvSpPr>
        <p:spPr>
          <a:xfrm>
            <a:off x="766500" y="2424350"/>
            <a:ext cx="8315700" cy="435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a:solidFill>
                  <a:srgbClr val="000000"/>
                </a:solidFill>
                <a:highlight>
                  <a:srgbClr val="FFFFFF"/>
                </a:highlight>
              </a:rPr>
              <a:t>Ejercicio</a:t>
            </a:r>
            <a:endParaRPr b="1">
              <a:solidFill>
                <a:srgbClr val="000000"/>
              </a:solidFill>
              <a:highlight>
                <a:srgbClr val="FFFFFF"/>
              </a:highlight>
            </a:endParaRPr>
          </a:p>
          <a:p>
            <a:pPr indent="0" lvl="0" marL="0" rtl="0" algn="l">
              <a:lnSpc>
                <a:spcPct val="100000"/>
              </a:lnSpc>
              <a:spcBef>
                <a:spcPts val="0"/>
              </a:spcBef>
              <a:spcAft>
                <a:spcPts val="0"/>
              </a:spcAft>
              <a:buNone/>
            </a:pPr>
            <a:r>
              <a:t/>
            </a:r>
            <a:endParaRPr>
              <a:solidFill>
                <a:srgbClr val="000000"/>
              </a:solidFill>
              <a:highlight>
                <a:srgbClr val="FFFFFF"/>
              </a:highlight>
            </a:endParaRPr>
          </a:p>
          <a:p>
            <a:pPr indent="0" lvl="0" marL="0" rtl="0" algn="l">
              <a:lnSpc>
                <a:spcPct val="100000"/>
              </a:lnSpc>
              <a:spcBef>
                <a:spcPts val="0"/>
              </a:spcBef>
              <a:spcAft>
                <a:spcPts val="0"/>
              </a:spcAft>
              <a:buNone/>
            </a:pPr>
            <a:r>
              <a:t/>
            </a:r>
            <a:endParaRPr>
              <a:solidFill>
                <a:srgbClr val="000000"/>
              </a:solidFill>
              <a:highlight>
                <a:srgbClr val="FFFFFF"/>
              </a:highlight>
            </a:endParaRPr>
          </a:p>
        </p:txBody>
      </p:sp>
      <p:pic>
        <p:nvPicPr>
          <p:cNvPr id="568" name="Google Shape;568;g603101c392_0_14"/>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pic>
        <p:nvPicPr>
          <p:cNvPr id="569" name="Google Shape;569;g603101c392_0_14"/>
          <p:cNvPicPr preferRelativeResize="0"/>
          <p:nvPr/>
        </p:nvPicPr>
        <p:blipFill>
          <a:blip r:embed="rId4">
            <a:alphaModFix/>
          </a:blip>
          <a:stretch>
            <a:fillRect/>
          </a:stretch>
        </p:blipFill>
        <p:spPr>
          <a:xfrm>
            <a:off x="4629443" y="2206900"/>
            <a:ext cx="2592207" cy="4435172"/>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sp>
        <p:nvSpPr>
          <p:cNvPr id="574" name="Google Shape;574;g603101c392_0_21"/>
          <p:cNvSpPr txBox="1"/>
          <p:nvPr>
            <p:ph type="title"/>
          </p:nvPr>
        </p:nvSpPr>
        <p:spPr>
          <a:xfrm>
            <a:off x="698193" y="1505293"/>
            <a:ext cx="8596800" cy="109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Ciclo de vida de una aplicación iOS</a:t>
            </a:r>
            <a:endParaRPr/>
          </a:p>
        </p:txBody>
      </p:sp>
      <p:sp>
        <p:nvSpPr>
          <p:cNvPr id="575" name="Google Shape;575;g603101c392_0_21"/>
          <p:cNvSpPr txBox="1"/>
          <p:nvPr>
            <p:ph idx="1" type="body"/>
          </p:nvPr>
        </p:nvSpPr>
        <p:spPr>
          <a:xfrm>
            <a:off x="766500" y="2424350"/>
            <a:ext cx="8315700" cy="435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a:solidFill>
                  <a:srgbClr val="000000"/>
                </a:solidFill>
                <a:highlight>
                  <a:srgbClr val="FFFFFF"/>
                </a:highlight>
              </a:rPr>
              <a:t>Ejercicio</a:t>
            </a:r>
            <a:endParaRPr b="1">
              <a:solidFill>
                <a:srgbClr val="000000"/>
              </a:solidFill>
              <a:highlight>
                <a:srgbClr val="FFFFFF"/>
              </a:highlight>
            </a:endParaRPr>
          </a:p>
          <a:p>
            <a:pPr indent="0" lvl="0" marL="0" rtl="0" algn="l">
              <a:lnSpc>
                <a:spcPct val="100000"/>
              </a:lnSpc>
              <a:spcBef>
                <a:spcPts val="0"/>
              </a:spcBef>
              <a:spcAft>
                <a:spcPts val="0"/>
              </a:spcAft>
              <a:buNone/>
            </a:pPr>
            <a:r>
              <a:t/>
            </a:r>
            <a:endParaRPr>
              <a:solidFill>
                <a:srgbClr val="000000"/>
              </a:solidFill>
              <a:highlight>
                <a:srgbClr val="FFFFFF"/>
              </a:highlight>
            </a:endParaRPr>
          </a:p>
          <a:p>
            <a:pPr indent="0" lvl="0" marL="0" rtl="0" algn="l">
              <a:lnSpc>
                <a:spcPct val="100000"/>
              </a:lnSpc>
              <a:spcBef>
                <a:spcPts val="0"/>
              </a:spcBef>
              <a:spcAft>
                <a:spcPts val="0"/>
              </a:spcAft>
              <a:buNone/>
            </a:pPr>
            <a:r>
              <a:t/>
            </a:r>
            <a:endParaRPr>
              <a:solidFill>
                <a:srgbClr val="000000"/>
              </a:solidFill>
              <a:highlight>
                <a:srgbClr val="FFFFFF"/>
              </a:highlight>
            </a:endParaRPr>
          </a:p>
        </p:txBody>
      </p:sp>
      <p:pic>
        <p:nvPicPr>
          <p:cNvPr id="576" name="Google Shape;576;g603101c392_0_21"/>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pic>
        <p:nvPicPr>
          <p:cNvPr id="577" name="Google Shape;577;g603101c392_0_21"/>
          <p:cNvPicPr preferRelativeResize="0"/>
          <p:nvPr/>
        </p:nvPicPr>
        <p:blipFill>
          <a:blip r:embed="rId4">
            <a:alphaModFix/>
          </a:blip>
          <a:stretch>
            <a:fillRect/>
          </a:stretch>
        </p:blipFill>
        <p:spPr>
          <a:xfrm>
            <a:off x="3827893" y="2196300"/>
            <a:ext cx="2592208" cy="455690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g600ec561ad_0_18"/>
          <p:cNvSpPr txBox="1"/>
          <p:nvPr>
            <p:ph type="title"/>
          </p:nvPr>
        </p:nvSpPr>
        <p:spPr>
          <a:xfrm>
            <a:off x="698193" y="1810093"/>
            <a:ext cx="8596800" cy="109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Programa</a:t>
            </a:r>
            <a:endParaRPr/>
          </a:p>
        </p:txBody>
      </p:sp>
      <p:sp>
        <p:nvSpPr>
          <p:cNvPr id="179" name="Google Shape;179;g600ec561ad_0_18"/>
          <p:cNvSpPr txBox="1"/>
          <p:nvPr>
            <p:ph idx="1" type="body"/>
          </p:nvPr>
        </p:nvSpPr>
        <p:spPr>
          <a:xfrm>
            <a:off x="995100" y="2652025"/>
            <a:ext cx="8002800" cy="3707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40"/>
              <a:buNone/>
            </a:pPr>
            <a:r>
              <a:rPr b="1" lang="en-US"/>
              <a:t>MANEJO DE MEMORIA</a:t>
            </a:r>
            <a:endParaRPr b="1"/>
          </a:p>
          <a:p>
            <a:pPr indent="-320040" lvl="0" marL="457200" rtl="0" algn="l">
              <a:lnSpc>
                <a:spcPct val="100000"/>
              </a:lnSpc>
              <a:spcBef>
                <a:spcPts val="0"/>
              </a:spcBef>
              <a:spcAft>
                <a:spcPts val="0"/>
              </a:spcAft>
              <a:buSzPts val="1440"/>
              <a:buChar char="●"/>
            </a:pPr>
            <a:r>
              <a:rPr lang="en-US"/>
              <a:t>MVVM (Model View ViewModel)</a:t>
            </a:r>
            <a:endParaRPr/>
          </a:p>
          <a:p>
            <a:pPr indent="-320040" lvl="0" marL="457200" rtl="0" algn="l">
              <a:lnSpc>
                <a:spcPct val="100000"/>
              </a:lnSpc>
              <a:spcBef>
                <a:spcPts val="0"/>
              </a:spcBef>
              <a:spcAft>
                <a:spcPts val="0"/>
              </a:spcAft>
              <a:buSzPts val="1440"/>
              <a:buChar char="●"/>
            </a:pPr>
            <a:r>
              <a:rPr lang="en-US"/>
              <a:t>ARC</a:t>
            </a:r>
            <a:endParaRPr/>
          </a:p>
          <a:p>
            <a:pPr indent="-320040" lvl="0" marL="457200" rtl="0" algn="l">
              <a:lnSpc>
                <a:spcPct val="100000"/>
              </a:lnSpc>
              <a:spcBef>
                <a:spcPts val="0"/>
              </a:spcBef>
              <a:spcAft>
                <a:spcPts val="0"/>
              </a:spcAft>
              <a:buSzPts val="1440"/>
              <a:buChar char="●"/>
            </a:pPr>
            <a:r>
              <a:rPr lang="en-US"/>
              <a:t>Ciclos de retención de memoria</a:t>
            </a:r>
            <a:endParaRPr/>
          </a:p>
          <a:p>
            <a:pPr indent="-320040" lvl="0" marL="457200" rtl="0" algn="l">
              <a:lnSpc>
                <a:spcPct val="100000"/>
              </a:lnSpc>
              <a:spcBef>
                <a:spcPts val="0"/>
              </a:spcBef>
              <a:spcAft>
                <a:spcPts val="0"/>
              </a:spcAft>
              <a:buSzPts val="1440"/>
              <a:buChar char="●"/>
            </a:pPr>
            <a:r>
              <a:rPr lang="en-US"/>
              <a:t>Referencias fuertes (Strong)</a:t>
            </a:r>
            <a:endParaRPr/>
          </a:p>
          <a:p>
            <a:pPr indent="-320040" lvl="0" marL="457200" rtl="0" algn="l">
              <a:lnSpc>
                <a:spcPct val="100000"/>
              </a:lnSpc>
              <a:spcBef>
                <a:spcPts val="0"/>
              </a:spcBef>
              <a:spcAft>
                <a:spcPts val="0"/>
              </a:spcAft>
              <a:buSzPts val="1440"/>
              <a:buChar char="●"/>
            </a:pPr>
            <a:r>
              <a:rPr lang="en-US"/>
              <a:t>Referencias debiles (weak)</a:t>
            </a:r>
            <a:endParaRPr/>
          </a:p>
          <a:p>
            <a:pPr indent="-320040" lvl="0" marL="457200" rtl="0" algn="l">
              <a:lnSpc>
                <a:spcPct val="100000"/>
              </a:lnSpc>
              <a:spcBef>
                <a:spcPts val="0"/>
              </a:spcBef>
              <a:spcAft>
                <a:spcPts val="0"/>
              </a:spcAft>
              <a:buSzPts val="1440"/>
              <a:buChar char="●"/>
            </a:pPr>
            <a:r>
              <a:rPr lang="en-US"/>
              <a:t>Referencias de no propiedad (Unowned)</a:t>
            </a:r>
            <a:endParaRPr/>
          </a:p>
          <a:p>
            <a:pPr indent="0" lvl="0" marL="0" rtl="0" algn="l">
              <a:lnSpc>
                <a:spcPct val="100000"/>
              </a:lnSpc>
              <a:spcBef>
                <a:spcPts val="0"/>
              </a:spcBef>
              <a:spcAft>
                <a:spcPts val="0"/>
              </a:spcAft>
              <a:buSzPts val="1440"/>
              <a:buNone/>
            </a:pPr>
            <a:r>
              <a:t/>
            </a:r>
            <a:endParaRPr b="1"/>
          </a:p>
          <a:p>
            <a:pPr indent="0" lvl="0" marL="0" rtl="0" algn="l">
              <a:lnSpc>
                <a:spcPct val="100000"/>
              </a:lnSpc>
              <a:spcBef>
                <a:spcPts val="0"/>
              </a:spcBef>
              <a:spcAft>
                <a:spcPts val="0"/>
              </a:spcAft>
              <a:buSzPts val="1440"/>
              <a:buNone/>
            </a:pPr>
            <a:r>
              <a:rPr b="1" lang="en-US"/>
              <a:t>MANEJO DE LIBRERÍAS</a:t>
            </a:r>
            <a:endParaRPr/>
          </a:p>
          <a:p>
            <a:pPr indent="-320040" lvl="0" marL="457200" rtl="0" algn="l">
              <a:lnSpc>
                <a:spcPct val="100000"/>
              </a:lnSpc>
              <a:spcBef>
                <a:spcPts val="0"/>
              </a:spcBef>
              <a:spcAft>
                <a:spcPts val="0"/>
              </a:spcAft>
              <a:buSzPts val="1440"/>
              <a:buChar char="●"/>
            </a:pPr>
            <a:r>
              <a:rPr lang="en-US"/>
              <a:t>Administrador de dependencias (CocoaPods)</a:t>
            </a:r>
            <a:endParaRPr/>
          </a:p>
          <a:p>
            <a:pPr indent="-320040" lvl="0" marL="457200" rtl="0" algn="l">
              <a:lnSpc>
                <a:spcPct val="100000"/>
              </a:lnSpc>
              <a:spcBef>
                <a:spcPts val="0"/>
              </a:spcBef>
              <a:spcAft>
                <a:spcPts val="0"/>
              </a:spcAft>
              <a:buSzPts val="1440"/>
              <a:buChar char="●"/>
            </a:pPr>
            <a:r>
              <a:rPr lang="en-US"/>
              <a:t>Conexion de red (Archivos plist)</a:t>
            </a:r>
            <a:endParaRPr/>
          </a:p>
          <a:p>
            <a:pPr indent="-320040" lvl="0" marL="457200" rtl="0" algn="l">
              <a:lnSpc>
                <a:spcPct val="100000"/>
              </a:lnSpc>
              <a:spcBef>
                <a:spcPts val="0"/>
              </a:spcBef>
              <a:spcAft>
                <a:spcPts val="0"/>
              </a:spcAft>
              <a:buSzPts val="1440"/>
              <a:buChar char="●"/>
            </a:pPr>
            <a:r>
              <a:rPr lang="en-US"/>
              <a:t>Google Maps</a:t>
            </a:r>
            <a:endParaRPr/>
          </a:p>
          <a:p>
            <a:pPr indent="-320040" lvl="0" marL="457200" rtl="0" algn="l">
              <a:lnSpc>
                <a:spcPct val="100000"/>
              </a:lnSpc>
              <a:spcBef>
                <a:spcPts val="0"/>
              </a:spcBef>
              <a:spcAft>
                <a:spcPts val="0"/>
              </a:spcAft>
              <a:buSzPts val="1440"/>
              <a:buChar char="●"/>
            </a:pPr>
            <a:r>
              <a:rPr lang="en-US"/>
              <a:t>Realm</a:t>
            </a:r>
            <a:endParaRPr/>
          </a:p>
        </p:txBody>
      </p:sp>
      <p:pic>
        <p:nvPicPr>
          <p:cNvPr id="180" name="Google Shape;180;g600ec561ad_0_18"/>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sp>
        <p:nvSpPr>
          <p:cNvPr id="582" name="Google Shape;582;g603101c392_0_8"/>
          <p:cNvSpPr txBox="1"/>
          <p:nvPr>
            <p:ph type="ctrTitle"/>
          </p:nvPr>
        </p:nvSpPr>
        <p:spPr>
          <a:xfrm>
            <a:off x="1507067" y="2404534"/>
            <a:ext cx="7767000" cy="16464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accent1"/>
              </a:buClr>
              <a:buSzPts val="5400"/>
              <a:buFont typeface="Trebuchet MS"/>
              <a:buNone/>
            </a:pPr>
            <a:r>
              <a:rPr lang="en-US"/>
              <a:t>Agregar funcionalidad a la interfaz gráfica</a:t>
            </a:r>
            <a:r>
              <a:rPr lang="en-US"/>
              <a:t> </a:t>
            </a:r>
            <a:endParaRPr/>
          </a:p>
        </p:txBody>
      </p:sp>
      <p:sp>
        <p:nvSpPr>
          <p:cNvPr id="583" name="Google Shape;583;g603101c392_0_8"/>
          <p:cNvSpPr txBox="1"/>
          <p:nvPr>
            <p:ph idx="1" type="subTitle"/>
          </p:nvPr>
        </p:nvSpPr>
        <p:spPr>
          <a:xfrm>
            <a:off x="1507067" y="4050833"/>
            <a:ext cx="7767000" cy="10968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40"/>
              <a:buNone/>
            </a:pPr>
            <a:r>
              <a:rPr lang="en-US"/>
              <a:t>Usando Swift</a:t>
            </a:r>
            <a:endParaRPr/>
          </a:p>
        </p:txBody>
      </p:sp>
      <p:pic>
        <p:nvPicPr>
          <p:cNvPr id="584" name="Google Shape;584;g603101c392_0_8"/>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sp>
        <p:nvSpPr>
          <p:cNvPr id="589" name="Google Shape;589;g60c1756407_0_6"/>
          <p:cNvSpPr txBox="1"/>
          <p:nvPr>
            <p:ph type="title"/>
          </p:nvPr>
        </p:nvSpPr>
        <p:spPr>
          <a:xfrm>
            <a:off x="698200" y="1505300"/>
            <a:ext cx="8850900" cy="109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Referencias de vistas en Swift (IBOutlet) </a:t>
            </a:r>
            <a:endParaRPr/>
          </a:p>
        </p:txBody>
      </p:sp>
      <p:sp>
        <p:nvSpPr>
          <p:cNvPr id="590" name="Google Shape;590;g60c1756407_0_6"/>
          <p:cNvSpPr txBox="1"/>
          <p:nvPr>
            <p:ph idx="1" type="body"/>
          </p:nvPr>
        </p:nvSpPr>
        <p:spPr>
          <a:xfrm>
            <a:off x="766500" y="2329400"/>
            <a:ext cx="8315700" cy="4449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a:solidFill>
                  <a:srgbClr val="000000"/>
                </a:solidFill>
                <a:highlight>
                  <a:srgbClr val="FFFFFF"/>
                </a:highlight>
              </a:rPr>
              <a:t>Un IBOutlet (Interface Builder outlet) es una variable que hace referencia a un componente de la interfaz de usuario.</a:t>
            </a:r>
            <a:endParaRPr>
              <a:solidFill>
                <a:srgbClr val="000000"/>
              </a:solidFill>
              <a:highlight>
                <a:srgbClr val="FFFFFF"/>
              </a:highlight>
            </a:endParaRPr>
          </a:p>
          <a:p>
            <a:pPr indent="0" lvl="0" marL="0" rtl="0" algn="l">
              <a:lnSpc>
                <a:spcPct val="100000"/>
              </a:lnSpc>
              <a:spcBef>
                <a:spcPts val="0"/>
              </a:spcBef>
              <a:spcAft>
                <a:spcPts val="0"/>
              </a:spcAft>
              <a:buNone/>
            </a:pPr>
            <a:r>
              <a:t/>
            </a:r>
            <a:endParaRPr>
              <a:solidFill>
                <a:srgbClr val="000000"/>
              </a:solidFill>
              <a:highlight>
                <a:srgbClr val="FFFFFF"/>
              </a:highlight>
            </a:endParaRPr>
          </a:p>
          <a:p>
            <a:pPr indent="0" lvl="0" marL="0" rtl="0" algn="l">
              <a:lnSpc>
                <a:spcPct val="100000"/>
              </a:lnSpc>
              <a:spcBef>
                <a:spcPts val="0"/>
              </a:spcBef>
              <a:spcAft>
                <a:spcPts val="0"/>
              </a:spcAft>
              <a:buNone/>
            </a:pPr>
            <a:r>
              <a:rPr lang="en-US">
                <a:solidFill>
                  <a:srgbClr val="000000"/>
                </a:solidFill>
                <a:highlight>
                  <a:srgbClr val="FFFFFF"/>
                </a:highlight>
              </a:rPr>
              <a:t>¿Desea manipular ese botón (cambiar su título, redondear sus esquinas, cambiar su color, agregar un borde, ocultarlo) del código? Entonces necesitas un IBOutlet.</a:t>
            </a:r>
            <a:endParaRPr>
              <a:solidFill>
                <a:srgbClr val="000000"/>
              </a:solidFill>
              <a:highlight>
                <a:srgbClr val="FFFFFF"/>
              </a:highlight>
            </a:endParaRPr>
          </a:p>
        </p:txBody>
      </p:sp>
      <p:pic>
        <p:nvPicPr>
          <p:cNvPr id="591" name="Google Shape;591;g60c1756407_0_6"/>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pic>
        <p:nvPicPr>
          <p:cNvPr id="592" name="Google Shape;592;g60c1756407_0_6"/>
          <p:cNvPicPr preferRelativeResize="0"/>
          <p:nvPr/>
        </p:nvPicPr>
        <p:blipFill>
          <a:blip r:embed="rId4">
            <a:alphaModFix/>
          </a:blip>
          <a:stretch>
            <a:fillRect/>
          </a:stretch>
        </p:blipFill>
        <p:spPr>
          <a:xfrm>
            <a:off x="2227313" y="4681000"/>
            <a:ext cx="5676900" cy="5334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Google Shape;597;g60c1756407_0_13"/>
          <p:cNvSpPr txBox="1"/>
          <p:nvPr>
            <p:ph type="title"/>
          </p:nvPr>
        </p:nvSpPr>
        <p:spPr>
          <a:xfrm>
            <a:off x="698200" y="1505300"/>
            <a:ext cx="8850900" cy="109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Acciones</a:t>
            </a:r>
            <a:r>
              <a:rPr lang="en-US"/>
              <a:t> de vistas en Swift (IBAction) </a:t>
            </a:r>
            <a:endParaRPr/>
          </a:p>
        </p:txBody>
      </p:sp>
      <p:sp>
        <p:nvSpPr>
          <p:cNvPr id="598" name="Google Shape;598;g60c1756407_0_13"/>
          <p:cNvSpPr txBox="1"/>
          <p:nvPr>
            <p:ph idx="1" type="body"/>
          </p:nvPr>
        </p:nvSpPr>
        <p:spPr>
          <a:xfrm>
            <a:off x="766500" y="2329400"/>
            <a:ext cx="8315700" cy="4449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a:solidFill>
                  <a:srgbClr val="000000"/>
                </a:solidFill>
                <a:highlight>
                  <a:srgbClr val="FFFFFF"/>
                </a:highlight>
              </a:rPr>
              <a:t>Una IBAction (Interface Builder Action) es una función que se llama cuando ocurre una interacción específica del usuario.</a:t>
            </a:r>
            <a:endParaRPr>
              <a:solidFill>
                <a:srgbClr val="000000"/>
              </a:solidFill>
              <a:highlight>
                <a:srgbClr val="FFFFFF"/>
              </a:highlight>
            </a:endParaRPr>
          </a:p>
          <a:p>
            <a:pPr indent="0" lvl="0" marL="0" rtl="0" algn="l">
              <a:lnSpc>
                <a:spcPct val="100000"/>
              </a:lnSpc>
              <a:spcBef>
                <a:spcPts val="0"/>
              </a:spcBef>
              <a:spcAft>
                <a:spcPts val="0"/>
              </a:spcAft>
              <a:buNone/>
            </a:pPr>
            <a:r>
              <a:t/>
            </a:r>
            <a:endParaRPr>
              <a:solidFill>
                <a:srgbClr val="000000"/>
              </a:solidFill>
              <a:highlight>
                <a:srgbClr val="FFFFFF"/>
              </a:highlight>
            </a:endParaRPr>
          </a:p>
          <a:p>
            <a:pPr indent="0" lvl="0" marL="0" rtl="0" algn="l">
              <a:lnSpc>
                <a:spcPct val="100000"/>
              </a:lnSpc>
              <a:spcBef>
                <a:spcPts val="0"/>
              </a:spcBef>
              <a:spcAft>
                <a:spcPts val="0"/>
              </a:spcAft>
              <a:buNone/>
            </a:pPr>
            <a:r>
              <a:rPr lang="en-US">
                <a:solidFill>
                  <a:srgbClr val="000000"/>
                </a:solidFill>
                <a:highlight>
                  <a:srgbClr val="FFFFFF"/>
                </a:highlight>
              </a:rPr>
              <a:t>¿Quieres trabajar cuando presionas un botón? Crea una IBAction y define el trabajo dentro de ella.</a:t>
            </a:r>
            <a:endParaRPr>
              <a:solidFill>
                <a:srgbClr val="000000"/>
              </a:solidFill>
              <a:highlight>
                <a:srgbClr val="FFFFFF"/>
              </a:highlight>
            </a:endParaRPr>
          </a:p>
        </p:txBody>
      </p:sp>
      <p:pic>
        <p:nvPicPr>
          <p:cNvPr id="599" name="Google Shape;599;g60c1756407_0_13"/>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pic>
        <p:nvPicPr>
          <p:cNvPr id="600" name="Google Shape;600;g60c1756407_0_13"/>
          <p:cNvPicPr preferRelativeResize="0"/>
          <p:nvPr/>
        </p:nvPicPr>
        <p:blipFill>
          <a:blip r:embed="rId4">
            <a:alphaModFix/>
          </a:blip>
          <a:stretch>
            <a:fillRect/>
          </a:stretch>
        </p:blipFill>
        <p:spPr>
          <a:xfrm>
            <a:off x="1599400" y="4361500"/>
            <a:ext cx="7048500" cy="10287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sp>
        <p:nvSpPr>
          <p:cNvPr id="605" name="Google Shape;605;g60c1756407_0_22"/>
          <p:cNvSpPr txBox="1"/>
          <p:nvPr>
            <p:ph type="ctrTitle"/>
          </p:nvPr>
        </p:nvSpPr>
        <p:spPr>
          <a:xfrm>
            <a:off x="1507067" y="2404534"/>
            <a:ext cx="7767000" cy="16464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accent1"/>
              </a:buClr>
              <a:buSzPts val="5400"/>
              <a:buFont typeface="Trebuchet MS"/>
              <a:buNone/>
            </a:pPr>
            <a:r>
              <a:rPr lang="en-US"/>
              <a:t>Navegación de controladores</a:t>
            </a:r>
            <a:r>
              <a:rPr lang="en-US"/>
              <a:t> </a:t>
            </a:r>
            <a:endParaRPr/>
          </a:p>
        </p:txBody>
      </p:sp>
      <p:sp>
        <p:nvSpPr>
          <p:cNvPr id="606" name="Google Shape;606;g60c1756407_0_22"/>
          <p:cNvSpPr txBox="1"/>
          <p:nvPr>
            <p:ph idx="1" type="subTitle"/>
          </p:nvPr>
        </p:nvSpPr>
        <p:spPr>
          <a:xfrm>
            <a:off x="1507067" y="4050833"/>
            <a:ext cx="7767000" cy="10968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40"/>
              <a:buNone/>
            </a:pPr>
            <a:r>
              <a:rPr lang="en-US"/>
              <a:t>Usando Swift</a:t>
            </a:r>
            <a:endParaRPr/>
          </a:p>
        </p:txBody>
      </p:sp>
      <p:pic>
        <p:nvPicPr>
          <p:cNvPr id="607" name="Google Shape;607;g60c1756407_0_22"/>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1" name="Shape 611"/>
        <p:cNvGrpSpPr/>
        <p:nvPr/>
      </p:nvGrpSpPr>
      <p:grpSpPr>
        <a:xfrm>
          <a:off x="0" y="0"/>
          <a:ext cx="0" cy="0"/>
          <a:chOff x="0" y="0"/>
          <a:chExt cx="0" cy="0"/>
        </a:xfrm>
      </p:grpSpPr>
      <p:sp>
        <p:nvSpPr>
          <p:cNvPr id="612" name="Google Shape;612;g60449f985d_0_0"/>
          <p:cNvSpPr txBox="1"/>
          <p:nvPr>
            <p:ph type="title"/>
          </p:nvPr>
        </p:nvSpPr>
        <p:spPr>
          <a:xfrm>
            <a:off x="698200" y="1505300"/>
            <a:ext cx="8850900" cy="109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Controlador de navegación</a:t>
            </a:r>
            <a:endParaRPr/>
          </a:p>
        </p:txBody>
      </p:sp>
      <p:sp>
        <p:nvSpPr>
          <p:cNvPr id="613" name="Google Shape;613;g60449f985d_0_0"/>
          <p:cNvSpPr txBox="1"/>
          <p:nvPr>
            <p:ph idx="1" type="body"/>
          </p:nvPr>
        </p:nvSpPr>
        <p:spPr>
          <a:xfrm>
            <a:off x="766500" y="2329400"/>
            <a:ext cx="5329500" cy="4449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a:solidFill>
                  <a:srgbClr val="000000"/>
                </a:solidFill>
                <a:highlight>
                  <a:srgbClr val="FFFFFF"/>
                </a:highlight>
              </a:rPr>
              <a:t>Un UINavigationController es un controlador de vista de contenedor que administra uno o más controladores de vista secundarios en una interfaz de navegación. </a:t>
            </a:r>
            <a:endParaRPr>
              <a:solidFill>
                <a:srgbClr val="000000"/>
              </a:solidFill>
              <a:highlight>
                <a:srgbClr val="FFFFFF"/>
              </a:highlight>
            </a:endParaRPr>
          </a:p>
          <a:p>
            <a:pPr indent="0" lvl="0" marL="0" rtl="0" algn="l">
              <a:lnSpc>
                <a:spcPct val="100000"/>
              </a:lnSpc>
              <a:spcBef>
                <a:spcPts val="0"/>
              </a:spcBef>
              <a:spcAft>
                <a:spcPts val="0"/>
              </a:spcAft>
              <a:buNone/>
            </a:pPr>
            <a:r>
              <a:t/>
            </a:r>
            <a:endParaRPr>
              <a:solidFill>
                <a:srgbClr val="000000"/>
              </a:solidFill>
              <a:highlight>
                <a:srgbClr val="FFFFFF"/>
              </a:highlight>
            </a:endParaRPr>
          </a:p>
          <a:p>
            <a:pPr indent="0" lvl="0" marL="0" rtl="0" algn="l">
              <a:lnSpc>
                <a:spcPct val="100000"/>
              </a:lnSpc>
              <a:spcBef>
                <a:spcPts val="0"/>
              </a:spcBef>
              <a:spcAft>
                <a:spcPts val="0"/>
              </a:spcAft>
              <a:buNone/>
            </a:pPr>
            <a:r>
              <a:rPr lang="en-US">
                <a:solidFill>
                  <a:srgbClr val="000000"/>
                </a:solidFill>
                <a:highlight>
                  <a:srgbClr val="FFFFFF"/>
                </a:highlight>
              </a:rPr>
              <a:t>En este tipo de interfaz, solo se puede ver un controlador de vista secundario a la vez. </a:t>
            </a:r>
            <a:endParaRPr>
              <a:solidFill>
                <a:srgbClr val="000000"/>
              </a:solidFill>
              <a:highlight>
                <a:srgbClr val="FFFFFF"/>
              </a:highlight>
            </a:endParaRPr>
          </a:p>
          <a:p>
            <a:pPr indent="0" lvl="0" marL="0" rtl="0" algn="l">
              <a:lnSpc>
                <a:spcPct val="100000"/>
              </a:lnSpc>
              <a:spcBef>
                <a:spcPts val="0"/>
              </a:spcBef>
              <a:spcAft>
                <a:spcPts val="0"/>
              </a:spcAft>
              <a:buNone/>
            </a:pPr>
            <a:r>
              <a:t/>
            </a:r>
            <a:endParaRPr>
              <a:solidFill>
                <a:srgbClr val="000000"/>
              </a:solidFill>
              <a:highlight>
                <a:srgbClr val="FFFFFF"/>
              </a:highlight>
            </a:endParaRPr>
          </a:p>
          <a:p>
            <a:pPr indent="0" lvl="0" marL="0" rtl="0" algn="l">
              <a:lnSpc>
                <a:spcPct val="100000"/>
              </a:lnSpc>
              <a:spcBef>
                <a:spcPts val="0"/>
              </a:spcBef>
              <a:spcAft>
                <a:spcPts val="0"/>
              </a:spcAft>
              <a:buNone/>
            </a:pPr>
            <a:r>
              <a:rPr lang="en-US">
                <a:solidFill>
                  <a:srgbClr val="000000"/>
                </a:solidFill>
                <a:highlight>
                  <a:srgbClr val="FFFFFF"/>
                </a:highlight>
              </a:rPr>
              <a:t>Al seleccionar un elemento en el controlador de vista, se empuja un nuevo controlador en pantalla utilizando una animación, ocultando así el controlador anterior. Al tocar el botón Atrás en la barra de navegación en la parte superior de la interfaz, se elimina el controlador de vista superior, lo que revela el controlador de vista debajo.</a:t>
            </a:r>
            <a:endParaRPr>
              <a:solidFill>
                <a:srgbClr val="000000"/>
              </a:solidFill>
              <a:highlight>
                <a:srgbClr val="FFFFFF"/>
              </a:highlight>
            </a:endParaRPr>
          </a:p>
          <a:p>
            <a:pPr indent="0" lvl="0" marL="0" rtl="0" algn="l">
              <a:lnSpc>
                <a:spcPct val="100000"/>
              </a:lnSpc>
              <a:spcBef>
                <a:spcPts val="0"/>
              </a:spcBef>
              <a:spcAft>
                <a:spcPts val="0"/>
              </a:spcAft>
              <a:buNone/>
            </a:pPr>
            <a:r>
              <a:t/>
            </a:r>
            <a:endParaRPr>
              <a:solidFill>
                <a:srgbClr val="000000"/>
              </a:solidFill>
              <a:highlight>
                <a:srgbClr val="FFFFFF"/>
              </a:highlight>
            </a:endParaRPr>
          </a:p>
        </p:txBody>
      </p:sp>
      <p:pic>
        <p:nvPicPr>
          <p:cNvPr id="614" name="Google Shape;614;g60449f985d_0_0"/>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pic>
        <p:nvPicPr>
          <p:cNvPr id="615" name="Google Shape;615;g60449f985d_0_0"/>
          <p:cNvPicPr preferRelativeResize="0"/>
          <p:nvPr/>
        </p:nvPicPr>
        <p:blipFill>
          <a:blip r:embed="rId4">
            <a:alphaModFix/>
          </a:blip>
          <a:stretch>
            <a:fillRect/>
          </a:stretch>
        </p:blipFill>
        <p:spPr>
          <a:xfrm>
            <a:off x="6619750" y="2329400"/>
            <a:ext cx="2338100" cy="390418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sp>
        <p:nvSpPr>
          <p:cNvPr id="620" name="Google Shape;620;g60449f985d_0_8"/>
          <p:cNvSpPr txBox="1"/>
          <p:nvPr>
            <p:ph type="title"/>
          </p:nvPr>
        </p:nvSpPr>
        <p:spPr>
          <a:xfrm>
            <a:off x="698200" y="1505300"/>
            <a:ext cx="8850900" cy="109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Segues</a:t>
            </a:r>
            <a:endParaRPr/>
          </a:p>
        </p:txBody>
      </p:sp>
      <p:sp>
        <p:nvSpPr>
          <p:cNvPr id="621" name="Google Shape;621;g60449f985d_0_8"/>
          <p:cNvSpPr txBox="1"/>
          <p:nvPr>
            <p:ph idx="1" type="body"/>
          </p:nvPr>
        </p:nvSpPr>
        <p:spPr>
          <a:xfrm>
            <a:off x="766500" y="2329400"/>
            <a:ext cx="8315700" cy="4449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a:solidFill>
                  <a:srgbClr val="000000"/>
                </a:solidFill>
                <a:highlight>
                  <a:srgbClr val="FFFFFF"/>
                </a:highlight>
              </a:rPr>
              <a:t>Los segues sirven para definir el flujo de la interfaz de su aplicación. </a:t>
            </a:r>
            <a:endParaRPr>
              <a:solidFill>
                <a:srgbClr val="000000"/>
              </a:solidFill>
              <a:highlight>
                <a:srgbClr val="FFFFFF"/>
              </a:highlight>
            </a:endParaRPr>
          </a:p>
          <a:p>
            <a:pPr indent="0" lvl="0" marL="0" rtl="0" algn="l">
              <a:lnSpc>
                <a:spcPct val="100000"/>
              </a:lnSpc>
              <a:spcBef>
                <a:spcPts val="0"/>
              </a:spcBef>
              <a:spcAft>
                <a:spcPts val="0"/>
              </a:spcAft>
              <a:buNone/>
            </a:pPr>
            <a:r>
              <a:rPr lang="en-US">
                <a:solidFill>
                  <a:srgbClr val="000000"/>
                </a:solidFill>
                <a:highlight>
                  <a:srgbClr val="FFFFFF"/>
                </a:highlight>
              </a:rPr>
              <a:t>Un segue define una transición entre dos controladores de vista en el archivo de storyboard de su aplicación. </a:t>
            </a:r>
            <a:endParaRPr>
              <a:solidFill>
                <a:srgbClr val="000000"/>
              </a:solidFill>
              <a:highlight>
                <a:srgbClr val="FFFFFF"/>
              </a:highlight>
            </a:endParaRPr>
          </a:p>
          <a:p>
            <a:pPr indent="0" lvl="0" marL="0" rtl="0" algn="l">
              <a:lnSpc>
                <a:spcPct val="100000"/>
              </a:lnSpc>
              <a:spcBef>
                <a:spcPts val="0"/>
              </a:spcBef>
              <a:spcAft>
                <a:spcPts val="0"/>
              </a:spcAft>
              <a:buNone/>
            </a:pPr>
            <a:r>
              <a:t/>
            </a:r>
            <a:endParaRPr>
              <a:solidFill>
                <a:srgbClr val="000000"/>
              </a:solidFill>
              <a:highlight>
                <a:srgbClr val="FFFFFF"/>
              </a:highlight>
            </a:endParaRPr>
          </a:p>
          <a:p>
            <a:pPr indent="0" lvl="0" marL="0" rtl="0" algn="l">
              <a:lnSpc>
                <a:spcPct val="100000"/>
              </a:lnSpc>
              <a:spcBef>
                <a:spcPts val="0"/>
              </a:spcBef>
              <a:spcAft>
                <a:spcPts val="0"/>
              </a:spcAft>
              <a:buNone/>
            </a:pPr>
            <a:r>
              <a:rPr lang="en-US">
                <a:solidFill>
                  <a:srgbClr val="000000"/>
                </a:solidFill>
                <a:highlight>
                  <a:srgbClr val="FFFFFF"/>
                </a:highlight>
              </a:rPr>
              <a:t>El punto de partida de un segue puede ser un botón, la fila de la tabla o el reconocedor de gestos que inicia el segue. El punto final de un segue es el controlador de vista que desea mostrar</a:t>
            </a:r>
            <a:endParaRPr>
              <a:solidFill>
                <a:srgbClr val="000000"/>
              </a:solidFill>
              <a:highlight>
                <a:srgbClr val="FFFFFF"/>
              </a:highlight>
            </a:endParaRPr>
          </a:p>
        </p:txBody>
      </p:sp>
      <p:pic>
        <p:nvPicPr>
          <p:cNvPr id="622" name="Google Shape;622;g60449f985d_0_8"/>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6" name="Shape 626"/>
        <p:cNvGrpSpPr/>
        <p:nvPr/>
      </p:nvGrpSpPr>
      <p:grpSpPr>
        <a:xfrm>
          <a:off x="0" y="0"/>
          <a:ext cx="0" cy="0"/>
          <a:chOff x="0" y="0"/>
          <a:chExt cx="0" cy="0"/>
        </a:xfrm>
      </p:grpSpPr>
      <p:sp>
        <p:nvSpPr>
          <p:cNvPr id="627" name="Google Shape;627;g60449f985d_0_26"/>
          <p:cNvSpPr txBox="1"/>
          <p:nvPr>
            <p:ph type="title"/>
          </p:nvPr>
        </p:nvSpPr>
        <p:spPr>
          <a:xfrm>
            <a:off x="698200" y="1505300"/>
            <a:ext cx="8850900" cy="109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Segues</a:t>
            </a:r>
            <a:endParaRPr/>
          </a:p>
        </p:txBody>
      </p:sp>
      <p:pic>
        <p:nvPicPr>
          <p:cNvPr id="628" name="Google Shape;628;g60449f985d_0_26"/>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pic>
        <p:nvPicPr>
          <p:cNvPr id="629" name="Google Shape;629;g60449f985d_0_26"/>
          <p:cNvPicPr preferRelativeResize="0"/>
          <p:nvPr/>
        </p:nvPicPr>
        <p:blipFill rotWithShape="1">
          <a:blip r:embed="rId4">
            <a:alphaModFix/>
          </a:blip>
          <a:srcRect b="0" l="-1624" r="26741" t="3044"/>
          <a:stretch/>
        </p:blipFill>
        <p:spPr>
          <a:xfrm>
            <a:off x="535325" y="2246900"/>
            <a:ext cx="5741676" cy="3945550"/>
          </a:xfrm>
          <a:prstGeom prst="rect">
            <a:avLst/>
          </a:prstGeom>
          <a:noFill/>
          <a:ln>
            <a:noFill/>
          </a:ln>
        </p:spPr>
      </p:pic>
      <p:pic>
        <p:nvPicPr>
          <p:cNvPr id="630" name="Google Shape;630;g60449f985d_0_26"/>
          <p:cNvPicPr preferRelativeResize="0"/>
          <p:nvPr/>
        </p:nvPicPr>
        <p:blipFill>
          <a:blip r:embed="rId5">
            <a:alphaModFix/>
          </a:blip>
          <a:stretch>
            <a:fillRect/>
          </a:stretch>
        </p:blipFill>
        <p:spPr>
          <a:xfrm>
            <a:off x="6431626" y="2680963"/>
            <a:ext cx="3551425" cy="27012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4" name="Shape 634"/>
        <p:cNvGrpSpPr/>
        <p:nvPr/>
      </p:nvGrpSpPr>
      <p:grpSpPr>
        <a:xfrm>
          <a:off x="0" y="0"/>
          <a:ext cx="0" cy="0"/>
          <a:chOff x="0" y="0"/>
          <a:chExt cx="0" cy="0"/>
        </a:xfrm>
      </p:grpSpPr>
      <p:sp>
        <p:nvSpPr>
          <p:cNvPr id="635" name="Google Shape;635;g60449f985d_0_17"/>
          <p:cNvSpPr txBox="1"/>
          <p:nvPr>
            <p:ph type="title"/>
          </p:nvPr>
        </p:nvSpPr>
        <p:spPr>
          <a:xfrm>
            <a:off x="698200" y="1505300"/>
            <a:ext cx="8850900" cy="109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Presentación de controladores de navegación</a:t>
            </a:r>
            <a:endParaRPr/>
          </a:p>
        </p:txBody>
      </p:sp>
      <p:sp>
        <p:nvSpPr>
          <p:cNvPr id="636" name="Google Shape;636;g60449f985d_0_17"/>
          <p:cNvSpPr txBox="1"/>
          <p:nvPr>
            <p:ph idx="1" type="body"/>
          </p:nvPr>
        </p:nvSpPr>
        <p:spPr>
          <a:xfrm>
            <a:off x="766500" y="2850275"/>
            <a:ext cx="8315700" cy="3929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a:solidFill>
                  <a:srgbClr val="000000"/>
                </a:solidFill>
                <a:highlight>
                  <a:srgbClr val="FFFFFF"/>
                </a:highlight>
              </a:rPr>
              <a:t>Forma de llamar a otro controlador Swift:</a:t>
            </a:r>
            <a:endParaRPr>
              <a:solidFill>
                <a:srgbClr val="000000"/>
              </a:solidFill>
              <a:highlight>
                <a:srgbClr val="FFFFFF"/>
              </a:highlight>
            </a:endParaRPr>
          </a:p>
          <a:p>
            <a:pPr indent="0" lvl="0" marL="0" rtl="0" algn="l">
              <a:lnSpc>
                <a:spcPct val="100000"/>
              </a:lnSpc>
              <a:spcBef>
                <a:spcPts val="0"/>
              </a:spcBef>
              <a:spcAft>
                <a:spcPts val="0"/>
              </a:spcAft>
              <a:buNone/>
            </a:pPr>
            <a:r>
              <a:t/>
            </a:r>
            <a:endParaRPr>
              <a:solidFill>
                <a:srgbClr val="000000"/>
              </a:solidFill>
              <a:highlight>
                <a:srgbClr val="FFFFFF"/>
              </a:highlight>
            </a:endParaRPr>
          </a:p>
          <a:p>
            <a:pPr indent="0" lvl="0" marL="0" rtl="0" algn="l">
              <a:lnSpc>
                <a:spcPct val="100000"/>
              </a:lnSpc>
              <a:spcBef>
                <a:spcPts val="0"/>
              </a:spcBef>
              <a:spcAft>
                <a:spcPts val="0"/>
              </a:spcAft>
              <a:buNone/>
            </a:pPr>
            <a:r>
              <a:t/>
            </a:r>
            <a:endParaRPr>
              <a:solidFill>
                <a:srgbClr val="000000"/>
              </a:solidFill>
              <a:highlight>
                <a:srgbClr val="FFFFFF"/>
              </a:highlight>
            </a:endParaRPr>
          </a:p>
          <a:p>
            <a:pPr indent="0" lvl="0" marL="0" rtl="0" algn="l">
              <a:lnSpc>
                <a:spcPct val="100000"/>
              </a:lnSpc>
              <a:spcBef>
                <a:spcPts val="0"/>
              </a:spcBef>
              <a:spcAft>
                <a:spcPts val="0"/>
              </a:spcAft>
              <a:buNone/>
            </a:pPr>
            <a:r>
              <a:t/>
            </a:r>
            <a:endParaRPr>
              <a:solidFill>
                <a:srgbClr val="000000"/>
              </a:solidFill>
              <a:highlight>
                <a:srgbClr val="FFFFFF"/>
              </a:highlight>
            </a:endParaRPr>
          </a:p>
          <a:p>
            <a:pPr indent="0" lvl="0" marL="0" rtl="0" algn="l">
              <a:lnSpc>
                <a:spcPct val="100000"/>
              </a:lnSpc>
              <a:spcBef>
                <a:spcPts val="0"/>
              </a:spcBef>
              <a:spcAft>
                <a:spcPts val="0"/>
              </a:spcAft>
              <a:buNone/>
            </a:pPr>
            <a:r>
              <a:t/>
            </a:r>
            <a:endParaRPr>
              <a:solidFill>
                <a:srgbClr val="000000"/>
              </a:solidFill>
              <a:highlight>
                <a:srgbClr val="FFFFFF"/>
              </a:highlight>
            </a:endParaRPr>
          </a:p>
          <a:p>
            <a:pPr indent="0" lvl="0" marL="0" rtl="0" algn="l">
              <a:lnSpc>
                <a:spcPct val="100000"/>
              </a:lnSpc>
              <a:spcBef>
                <a:spcPts val="0"/>
              </a:spcBef>
              <a:spcAft>
                <a:spcPts val="0"/>
              </a:spcAft>
              <a:buNone/>
            </a:pPr>
            <a:r>
              <a:t/>
            </a:r>
            <a:endParaRPr>
              <a:solidFill>
                <a:srgbClr val="000000"/>
              </a:solidFill>
              <a:highlight>
                <a:srgbClr val="FFFFFF"/>
              </a:highlight>
            </a:endParaRPr>
          </a:p>
          <a:p>
            <a:pPr indent="0" lvl="0" marL="0" rtl="0" algn="l">
              <a:lnSpc>
                <a:spcPct val="100000"/>
              </a:lnSpc>
              <a:spcBef>
                <a:spcPts val="0"/>
              </a:spcBef>
              <a:spcAft>
                <a:spcPts val="0"/>
              </a:spcAft>
              <a:buNone/>
            </a:pPr>
            <a:r>
              <a:rPr lang="en-US">
                <a:solidFill>
                  <a:srgbClr val="000000"/>
                </a:solidFill>
                <a:highlight>
                  <a:srgbClr val="FFFFFF"/>
                </a:highlight>
              </a:rPr>
              <a:t>Función/</a:t>
            </a:r>
            <a:r>
              <a:rPr lang="en-US">
                <a:solidFill>
                  <a:srgbClr val="000000"/>
                </a:solidFill>
                <a:highlight>
                  <a:srgbClr val="FFFFFF"/>
                </a:highlight>
              </a:rPr>
              <a:t>Método</a:t>
            </a:r>
            <a:r>
              <a:rPr lang="en-US">
                <a:solidFill>
                  <a:srgbClr val="000000"/>
                </a:solidFill>
                <a:highlight>
                  <a:srgbClr val="FFFFFF"/>
                </a:highlight>
              </a:rPr>
              <a:t> que recibe el evento de cambio de controlador.</a:t>
            </a:r>
            <a:endParaRPr>
              <a:solidFill>
                <a:srgbClr val="000000"/>
              </a:solidFill>
              <a:highlight>
                <a:srgbClr val="FFFFFF"/>
              </a:highlight>
            </a:endParaRPr>
          </a:p>
        </p:txBody>
      </p:sp>
      <p:pic>
        <p:nvPicPr>
          <p:cNvPr id="637" name="Google Shape;637;g60449f985d_0_17"/>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pic>
        <p:nvPicPr>
          <p:cNvPr id="638" name="Google Shape;638;g60449f985d_0_17"/>
          <p:cNvPicPr preferRelativeResize="0"/>
          <p:nvPr/>
        </p:nvPicPr>
        <p:blipFill>
          <a:blip r:embed="rId4">
            <a:alphaModFix/>
          </a:blip>
          <a:stretch>
            <a:fillRect/>
          </a:stretch>
        </p:blipFill>
        <p:spPr>
          <a:xfrm>
            <a:off x="995100" y="5201000"/>
            <a:ext cx="8004226" cy="898100"/>
          </a:xfrm>
          <a:prstGeom prst="rect">
            <a:avLst/>
          </a:prstGeom>
          <a:noFill/>
          <a:ln>
            <a:noFill/>
          </a:ln>
        </p:spPr>
      </p:pic>
      <p:pic>
        <p:nvPicPr>
          <p:cNvPr id="639" name="Google Shape;639;g60449f985d_0_17"/>
          <p:cNvPicPr preferRelativeResize="0"/>
          <p:nvPr/>
        </p:nvPicPr>
        <p:blipFill>
          <a:blip r:embed="rId5">
            <a:alphaModFix/>
          </a:blip>
          <a:stretch>
            <a:fillRect/>
          </a:stretch>
        </p:blipFill>
        <p:spPr>
          <a:xfrm>
            <a:off x="923850" y="3552950"/>
            <a:ext cx="8001000" cy="5334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3" name="Shape 643"/>
        <p:cNvGrpSpPr/>
        <p:nvPr/>
      </p:nvGrpSpPr>
      <p:grpSpPr>
        <a:xfrm>
          <a:off x="0" y="0"/>
          <a:ext cx="0" cy="0"/>
          <a:chOff x="0" y="0"/>
          <a:chExt cx="0" cy="0"/>
        </a:xfrm>
      </p:grpSpPr>
      <p:sp>
        <p:nvSpPr>
          <p:cNvPr id="644" name="Google Shape;644;g60449f985d_0_34"/>
          <p:cNvSpPr txBox="1"/>
          <p:nvPr>
            <p:ph type="title"/>
          </p:nvPr>
        </p:nvSpPr>
        <p:spPr>
          <a:xfrm>
            <a:off x="698200" y="1505300"/>
            <a:ext cx="8850900" cy="109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Navegación entre Storyboards</a:t>
            </a:r>
            <a:endParaRPr/>
          </a:p>
        </p:txBody>
      </p:sp>
      <p:pic>
        <p:nvPicPr>
          <p:cNvPr id="645" name="Google Shape;645;g60449f985d_0_34"/>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pic>
        <p:nvPicPr>
          <p:cNvPr id="646" name="Google Shape;646;g60449f985d_0_34"/>
          <p:cNvPicPr preferRelativeResize="0"/>
          <p:nvPr/>
        </p:nvPicPr>
        <p:blipFill rotWithShape="1">
          <a:blip r:embed="rId4">
            <a:alphaModFix/>
          </a:blip>
          <a:srcRect b="0" l="-1624" r="26741" t="3044"/>
          <a:stretch/>
        </p:blipFill>
        <p:spPr>
          <a:xfrm>
            <a:off x="593200" y="2369400"/>
            <a:ext cx="5268649" cy="3620500"/>
          </a:xfrm>
          <a:prstGeom prst="rect">
            <a:avLst/>
          </a:prstGeom>
          <a:noFill/>
          <a:ln>
            <a:noFill/>
          </a:ln>
        </p:spPr>
      </p:pic>
      <p:pic>
        <p:nvPicPr>
          <p:cNvPr id="647" name="Google Shape;647;g60449f985d_0_34"/>
          <p:cNvPicPr preferRelativeResize="0"/>
          <p:nvPr/>
        </p:nvPicPr>
        <p:blipFill rotWithShape="1">
          <a:blip r:embed="rId5">
            <a:alphaModFix/>
          </a:blip>
          <a:srcRect b="0" l="11211" r="3595" t="4652"/>
          <a:stretch/>
        </p:blipFill>
        <p:spPr>
          <a:xfrm>
            <a:off x="6096000" y="2369400"/>
            <a:ext cx="3255375" cy="37685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1" name="Shape 651"/>
        <p:cNvGrpSpPr/>
        <p:nvPr/>
      </p:nvGrpSpPr>
      <p:grpSpPr>
        <a:xfrm>
          <a:off x="0" y="0"/>
          <a:ext cx="0" cy="0"/>
          <a:chOff x="0" y="0"/>
          <a:chExt cx="0" cy="0"/>
        </a:xfrm>
      </p:grpSpPr>
      <p:sp>
        <p:nvSpPr>
          <p:cNvPr id="652" name="Google Shape;652;g60449f985d_0_50"/>
          <p:cNvSpPr txBox="1"/>
          <p:nvPr>
            <p:ph type="title"/>
          </p:nvPr>
        </p:nvSpPr>
        <p:spPr>
          <a:xfrm>
            <a:off x="698200" y="1505300"/>
            <a:ext cx="8850900" cy="109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Navegación entre Storyboards</a:t>
            </a:r>
            <a:endParaRPr/>
          </a:p>
        </p:txBody>
      </p:sp>
      <p:pic>
        <p:nvPicPr>
          <p:cNvPr id="653" name="Google Shape;653;g60449f985d_0_50"/>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pic>
        <p:nvPicPr>
          <p:cNvPr id="654" name="Google Shape;654;g60449f985d_0_50"/>
          <p:cNvPicPr preferRelativeResize="0"/>
          <p:nvPr/>
        </p:nvPicPr>
        <p:blipFill rotWithShape="1">
          <a:blip r:embed="rId4">
            <a:alphaModFix/>
          </a:blip>
          <a:srcRect b="0" l="11211" r="3595" t="4652"/>
          <a:stretch/>
        </p:blipFill>
        <p:spPr>
          <a:xfrm>
            <a:off x="1061000" y="2383875"/>
            <a:ext cx="3255375" cy="3768525"/>
          </a:xfrm>
          <a:prstGeom prst="rect">
            <a:avLst/>
          </a:prstGeom>
          <a:noFill/>
          <a:ln>
            <a:noFill/>
          </a:ln>
        </p:spPr>
      </p:pic>
      <p:pic>
        <p:nvPicPr>
          <p:cNvPr id="655" name="Google Shape;655;g60449f985d_0_50"/>
          <p:cNvPicPr preferRelativeResize="0"/>
          <p:nvPr/>
        </p:nvPicPr>
        <p:blipFill>
          <a:blip r:embed="rId5">
            <a:alphaModFix/>
          </a:blip>
          <a:stretch>
            <a:fillRect/>
          </a:stretch>
        </p:blipFill>
        <p:spPr>
          <a:xfrm>
            <a:off x="4577050" y="2383875"/>
            <a:ext cx="4972050" cy="2914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g600ec561ad_0_26"/>
          <p:cNvSpPr txBox="1"/>
          <p:nvPr>
            <p:ph type="title"/>
          </p:nvPr>
        </p:nvSpPr>
        <p:spPr>
          <a:xfrm>
            <a:off x="698193" y="1810093"/>
            <a:ext cx="8596800" cy="109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Programa</a:t>
            </a:r>
            <a:endParaRPr/>
          </a:p>
        </p:txBody>
      </p:sp>
      <p:sp>
        <p:nvSpPr>
          <p:cNvPr id="186" name="Google Shape;186;g600ec561ad_0_26"/>
          <p:cNvSpPr txBox="1"/>
          <p:nvPr>
            <p:ph idx="1" type="body"/>
          </p:nvPr>
        </p:nvSpPr>
        <p:spPr>
          <a:xfrm>
            <a:off x="995100" y="2652025"/>
            <a:ext cx="8002800" cy="4069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40"/>
              <a:buNone/>
            </a:pPr>
            <a:r>
              <a:rPr b="1" lang="en-US"/>
              <a:t>ALMACENAMIENTO EN MEMORIA</a:t>
            </a:r>
            <a:endParaRPr b="1"/>
          </a:p>
          <a:p>
            <a:pPr indent="-320040" lvl="0" marL="457200" rtl="0" algn="l">
              <a:lnSpc>
                <a:spcPct val="100000"/>
              </a:lnSpc>
              <a:spcBef>
                <a:spcPts val="0"/>
              </a:spcBef>
              <a:spcAft>
                <a:spcPts val="0"/>
              </a:spcAft>
              <a:buSzPts val="1440"/>
              <a:buChar char="●"/>
            </a:pPr>
            <a:r>
              <a:rPr lang="en-US"/>
              <a:t>UserDefaults</a:t>
            </a:r>
            <a:endParaRPr/>
          </a:p>
          <a:p>
            <a:pPr indent="-320040" lvl="0" marL="457200" rtl="0" algn="l">
              <a:lnSpc>
                <a:spcPct val="100000"/>
              </a:lnSpc>
              <a:spcBef>
                <a:spcPts val="0"/>
              </a:spcBef>
              <a:spcAft>
                <a:spcPts val="0"/>
              </a:spcAft>
              <a:buSzPts val="1440"/>
              <a:buChar char="●"/>
            </a:pPr>
            <a:r>
              <a:rPr lang="en-US"/>
              <a:t>CoreData</a:t>
            </a:r>
            <a:endParaRPr/>
          </a:p>
          <a:p>
            <a:pPr indent="-320040" lvl="0" marL="457200" rtl="0" algn="l">
              <a:lnSpc>
                <a:spcPct val="100000"/>
              </a:lnSpc>
              <a:spcBef>
                <a:spcPts val="0"/>
              </a:spcBef>
              <a:spcAft>
                <a:spcPts val="0"/>
              </a:spcAft>
              <a:buSzPts val="1440"/>
              <a:buChar char="●"/>
            </a:pPr>
            <a:r>
              <a:rPr lang="en-US"/>
              <a:t>Realm</a:t>
            </a:r>
            <a:endParaRPr/>
          </a:p>
          <a:p>
            <a:pPr indent="0" lvl="0" marL="0" rtl="0" algn="l">
              <a:lnSpc>
                <a:spcPct val="100000"/>
              </a:lnSpc>
              <a:spcBef>
                <a:spcPts val="0"/>
              </a:spcBef>
              <a:spcAft>
                <a:spcPts val="0"/>
              </a:spcAft>
              <a:buSzPts val="1440"/>
              <a:buNone/>
            </a:pPr>
            <a:r>
              <a:t/>
            </a:r>
            <a:endParaRPr b="1"/>
          </a:p>
          <a:p>
            <a:pPr indent="0" lvl="0" marL="0" rtl="0" algn="l">
              <a:lnSpc>
                <a:spcPct val="100000"/>
              </a:lnSpc>
              <a:spcBef>
                <a:spcPts val="0"/>
              </a:spcBef>
              <a:spcAft>
                <a:spcPts val="0"/>
              </a:spcAft>
              <a:buSzPts val="1440"/>
              <a:buNone/>
            </a:pPr>
            <a:r>
              <a:rPr b="1" lang="en-US"/>
              <a:t>MULTIMEDIA</a:t>
            </a:r>
            <a:endParaRPr b="1"/>
          </a:p>
          <a:p>
            <a:pPr indent="-320040" lvl="0" marL="457200" rtl="0" algn="l">
              <a:lnSpc>
                <a:spcPct val="100000"/>
              </a:lnSpc>
              <a:spcBef>
                <a:spcPts val="0"/>
              </a:spcBef>
              <a:spcAft>
                <a:spcPts val="0"/>
              </a:spcAft>
              <a:buSzPts val="1440"/>
              <a:buChar char="●"/>
            </a:pPr>
            <a:r>
              <a:rPr lang="en-US"/>
              <a:t>Audio</a:t>
            </a:r>
            <a:endParaRPr/>
          </a:p>
          <a:p>
            <a:pPr indent="-320040" lvl="0" marL="457200" rtl="0" algn="l">
              <a:lnSpc>
                <a:spcPct val="100000"/>
              </a:lnSpc>
              <a:spcBef>
                <a:spcPts val="0"/>
              </a:spcBef>
              <a:spcAft>
                <a:spcPts val="0"/>
              </a:spcAft>
              <a:buSzPts val="1440"/>
              <a:buChar char="●"/>
            </a:pPr>
            <a:r>
              <a:rPr lang="en-US"/>
              <a:t>Video</a:t>
            </a:r>
            <a:endParaRPr/>
          </a:p>
          <a:p>
            <a:pPr indent="-320040" lvl="0" marL="457200" rtl="0" algn="l">
              <a:lnSpc>
                <a:spcPct val="100000"/>
              </a:lnSpc>
              <a:spcBef>
                <a:spcPts val="0"/>
              </a:spcBef>
              <a:spcAft>
                <a:spcPts val="0"/>
              </a:spcAft>
              <a:buSzPts val="1440"/>
              <a:buChar char="●"/>
            </a:pPr>
            <a:r>
              <a:rPr lang="en-US"/>
              <a:t>Camara</a:t>
            </a:r>
            <a:endParaRPr/>
          </a:p>
          <a:p>
            <a:pPr indent="-320040" lvl="0" marL="457200" rtl="0" algn="l">
              <a:lnSpc>
                <a:spcPct val="100000"/>
              </a:lnSpc>
              <a:spcBef>
                <a:spcPts val="0"/>
              </a:spcBef>
              <a:spcAft>
                <a:spcPts val="0"/>
              </a:spcAft>
              <a:buSzPts val="1440"/>
              <a:buChar char="●"/>
            </a:pPr>
            <a:r>
              <a:rPr lang="en-US"/>
              <a:t>Animaciones</a:t>
            </a:r>
            <a:endParaRPr/>
          </a:p>
          <a:p>
            <a:pPr indent="-320040" lvl="0" marL="457200" rtl="0" algn="l">
              <a:lnSpc>
                <a:spcPct val="100000"/>
              </a:lnSpc>
              <a:spcBef>
                <a:spcPts val="0"/>
              </a:spcBef>
              <a:spcAft>
                <a:spcPts val="0"/>
              </a:spcAft>
              <a:buSzPts val="1440"/>
              <a:buChar char="●"/>
            </a:pPr>
            <a:r>
              <a:rPr lang="en-US"/>
              <a:t>GPS</a:t>
            </a:r>
            <a:endParaRPr/>
          </a:p>
        </p:txBody>
      </p:sp>
      <p:pic>
        <p:nvPicPr>
          <p:cNvPr id="187" name="Google Shape;187;g600ec561ad_0_26"/>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 name="Shape 659"/>
        <p:cNvGrpSpPr/>
        <p:nvPr/>
      </p:nvGrpSpPr>
      <p:grpSpPr>
        <a:xfrm>
          <a:off x="0" y="0"/>
          <a:ext cx="0" cy="0"/>
          <a:chOff x="0" y="0"/>
          <a:chExt cx="0" cy="0"/>
        </a:xfrm>
      </p:grpSpPr>
      <p:sp>
        <p:nvSpPr>
          <p:cNvPr id="660" name="Google Shape;660;g60449f985d_0_58"/>
          <p:cNvSpPr txBox="1"/>
          <p:nvPr>
            <p:ph idx="1" type="body"/>
          </p:nvPr>
        </p:nvSpPr>
        <p:spPr>
          <a:xfrm>
            <a:off x="795425" y="2300475"/>
            <a:ext cx="8315700" cy="3929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a:solidFill>
                  <a:srgbClr val="000000"/>
                </a:solidFill>
                <a:highlight>
                  <a:srgbClr val="FFFFFF"/>
                </a:highlight>
              </a:rPr>
              <a:t>           ViewController Destino			 		StoryBoard Reference fuente</a:t>
            </a:r>
            <a:endParaRPr>
              <a:solidFill>
                <a:srgbClr val="000000"/>
              </a:solidFill>
              <a:highlight>
                <a:srgbClr val="FFFFFF"/>
              </a:highlight>
            </a:endParaRPr>
          </a:p>
        </p:txBody>
      </p:sp>
      <p:sp>
        <p:nvSpPr>
          <p:cNvPr id="661" name="Google Shape;661;g60449f985d_0_58"/>
          <p:cNvSpPr txBox="1"/>
          <p:nvPr>
            <p:ph type="title"/>
          </p:nvPr>
        </p:nvSpPr>
        <p:spPr>
          <a:xfrm>
            <a:off x="698200" y="1505300"/>
            <a:ext cx="8850900" cy="109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Navegación entre Storyboards</a:t>
            </a:r>
            <a:endParaRPr/>
          </a:p>
        </p:txBody>
      </p:sp>
      <p:pic>
        <p:nvPicPr>
          <p:cNvPr id="662" name="Google Shape;662;g60449f985d_0_58"/>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pic>
        <p:nvPicPr>
          <p:cNvPr id="663" name="Google Shape;663;g60449f985d_0_58"/>
          <p:cNvPicPr preferRelativeResize="0"/>
          <p:nvPr/>
        </p:nvPicPr>
        <p:blipFill>
          <a:blip r:embed="rId4">
            <a:alphaModFix/>
          </a:blip>
          <a:stretch>
            <a:fillRect/>
          </a:stretch>
        </p:blipFill>
        <p:spPr>
          <a:xfrm>
            <a:off x="5495550" y="2803475"/>
            <a:ext cx="4053551" cy="2376225"/>
          </a:xfrm>
          <a:prstGeom prst="rect">
            <a:avLst/>
          </a:prstGeom>
          <a:noFill/>
          <a:ln>
            <a:noFill/>
          </a:ln>
        </p:spPr>
      </p:pic>
      <p:pic>
        <p:nvPicPr>
          <p:cNvPr id="664" name="Google Shape;664;g60449f985d_0_58"/>
          <p:cNvPicPr preferRelativeResize="0"/>
          <p:nvPr/>
        </p:nvPicPr>
        <p:blipFill>
          <a:blip r:embed="rId5">
            <a:alphaModFix/>
          </a:blip>
          <a:stretch>
            <a:fillRect/>
          </a:stretch>
        </p:blipFill>
        <p:spPr>
          <a:xfrm>
            <a:off x="698200" y="2716625"/>
            <a:ext cx="4412375" cy="34487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8" name="Shape 668"/>
        <p:cNvGrpSpPr/>
        <p:nvPr/>
      </p:nvGrpSpPr>
      <p:grpSpPr>
        <a:xfrm>
          <a:off x="0" y="0"/>
          <a:ext cx="0" cy="0"/>
          <a:chOff x="0" y="0"/>
          <a:chExt cx="0" cy="0"/>
        </a:xfrm>
      </p:grpSpPr>
      <p:sp>
        <p:nvSpPr>
          <p:cNvPr id="669" name="Google Shape;669;g60449f985d_0_67"/>
          <p:cNvSpPr txBox="1"/>
          <p:nvPr>
            <p:ph idx="1" type="body"/>
          </p:nvPr>
        </p:nvSpPr>
        <p:spPr>
          <a:xfrm>
            <a:off x="795425" y="2300475"/>
            <a:ext cx="8315700" cy="3929100"/>
          </a:xfrm>
          <a:prstGeom prst="rect">
            <a:avLst/>
          </a:prstGeom>
          <a:noFill/>
          <a:ln>
            <a:noFill/>
          </a:ln>
        </p:spPr>
        <p:txBody>
          <a:bodyPr anchorCtr="0" anchor="t" bIns="45700" lIns="91425" spcFirstLastPara="1" rIns="91425" wrap="square" tIns="45700">
            <a:noAutofit/>
          </a:bodyPr>
          <a:lstStyle/>
          <a:p>
            <a:pPr indent="-320040" lvl="0" marL="457200" rtl="0" algn="l">
              <a:lnSpc>
                <a:spcPct val="100000"/>
              </a:lnSpc>
              <a:spcBef>
                <a:spcPts val="0"/>
              </a:spcBef>
              <a:spcAft>
                <a:spcPts val="0"/>
              </a:spcAft>
              <a:buClr>
                <a:srgbClr val="000000"/>
              </a:buClr>
              <a:buSzPts val="1440"/>
              <a:buChar char="●"/>
            </a:pPr>
            <a:r>
              <a:rPr lang="en-US">
                <a:solidFill>
                  <a:srgbClr val="000000"/>
                </a:solidFill>
                <a:highlight>
                  <a:srgbClr val="FFFFFF"/>
                </a:highlight>
              </a:rPr>
              <a:t>Crear un nuevo proyecto</a:t>
            </a:r>
            <a:endParaRPr>
              <a:solidFill>
                <a:srgbClr val="000000"/>
              </a:solidFill>
              <a:highlight>
                <a:srgbClr val="FFFFFF"/>
              </a:highlight>
            </a:endParaRPr>
          </a:p>
          <a:p>
            <a:pPr indent="-320040" lvl="0" marL="457200" rtl="0" algn="l">
              <a:lnSpc>
                <a:spcPct val="100000"/>
              </a:lnSpc>
              <a:spcBef>
                <a:spcPts val="0"/>
              </a:spcBef>
              <a:spcAft>
                <a:spcPts val="0"/>
              </a:spcAft>
              <a:buClr>
                <a:srgbClr val="000000"/>
              </a:buClr>
              <a:buSzPts val="1440"/>
              <a:buChar char="●"/>
            </a:pPr>
            <a:r>
              <a:rPr lang="en-US">
                <a:solidFill>
                  <a:srgbClr val="000000"/>
                </a:solidFill>
                <a:highlight>
                  <a:srgbClr val="FFFFFF"/>
                </a:highlight>
              </a:rPr>
              <a:t>Usar el navigation controller</a:t>
            </a:r>
            <a:endParaRPr>
              <a:solidFill>
                <a:srgbClr val="000000"/>
              </a:solidFill>
              <a:highlight>
                <a:srgbClr val="FFFFFF"/>
              </a:highlight>
            </a:endParaRPr>
          </a:p>
          <a:p>
            <a:pPr indent="-320040" lvl="0" marL="457200" rtl="0" algn="l">
              <a:lnSpc>
                <a:spcPct val="100000"/>
              </a:lnSpc>
              <a:spcBef>
                <a:spcPts val="0"/>
              </a:spcBef>
              <a:spcAft>
                <a:spcPts val="0"/>
              </a:spcAft>
              <a:buClr>
                <a:srgbClr val="000000"/>
              </a:buClr>
              <a:buSzPts val="1440"/>
              <a:buChar char="●"/>
            </a:pPr>
            <a:r>
              <a:rPr lang="en-US">
                <a:solidFill>
                  <a:srgbClr val="000000"/>
                </a:solidFill>
                <a:highlight>
                  <a:srgbClr val="FFFFFF"/>
                </a:highlight>
              </a:rPr>
              <a:t>Ejercicio del </a:t>
            </a:r>
            <a:r>
              <a:rPr lang="en-US">
                <a:solidFill>
                  <a:srgbClr val="000000"/>
                </a:solidFill>
                <a:highlight>
                  <a:srgbClr val="FFFFFF"/>
                </a:highlight>
              </a:rPr>
              <a:t>horóscopo</a:t>
            </a:r>
            <a:endParaRPr>
              <a:solidFill>
                <a:srgbClr val="000000"/>
              </a:solidFill>
              <a:highlight>
                <a:srgbClr val="FFFFFF"/>
              </a:highlight>
            </a:endParaRPr>
          </a:p>
        </p:txBody>
      </p:sp>
      <p:sp>
        <p:nvSpPr>
          <p:cNvPr id="670" name="Google Shape;670;g60449f985d_0_67"/>
          <p:cNvSpPr txBox="1"/>
          <p:nvPr>
            <p:ph type="title"/>
          </p:nvPr>
        </p:nvSpPr>
        <p:spPr>
          <a:xfrm>
            <a:off x="698200" y="1505300"/>
            <a:ext cx="8850900" cy="109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Ejercicio de navegación</a:t>
            </a:r>
            <a:endParaRPr/>
          </a:p>
        </p:txBody>
      </p:sp>
      <p:pic>
        <p:nvPicPr>
          <p:cNvPr id="671" name="Google Shape;671;g60449f985d_0_67"/>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5" name="Shape 675"/>
        <p:cNvGrpSpPr/>
        <p:nvPr/>
      </p:nvGrpSpPr>
      <p:grpSpPr>
        <a:xfrm>
          <a:off x="0" y="0"/>
          <a:ext cx="0" cy="0"/>
          <a:chOff x="0" y="0"/>
          <a:chExt cx="0" cy="0"/>
        </a:xfrm>
      </p:grpSpPr>
      <p:sp>
        <p:nvSpPr>
          <p:cNvPr id="676" name="Google Shape;676;g645c84bc81_0_0"/>
          <p:cNvSpPr txBox="1"/>
          <p:nvPr>
            <p:ph idx="1" type="body"/>
          </p:nvPr>
        </p:nvSpPr>
        <p:spPr>
          <a:xfrm>
            <a:off x="795425" y="2300475"/>
            <a:ext cx="8315700" cy="39291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lang="en-US"/>
              <a:t>Un protocolo define un modelo de métodos, propiedades y otros requisitos que se adaptan a una tarea o pieza de funcionalidad en particular. El protocolo puede ser adoptado por una clase, estructura o enumeración para proporcionar una implementación real de esos requisitos. Se dice que cualquier tipo que satisfaga los requisitos de un protocolo se ajusta a ese protocolo.</a:t>
            </a:r>
            <a:endParaRPr/>
          </a:p>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0"/>
              </a:spcAft>
              <a:buClr>
                <a:schemeClr val="dk1"/>
              </a:buClr>
              <a:buSzPts val="1100"/>
              <a:buFont typeface="Arial"/>
              <a:buNone/>
            </a:pPr>
            <a:r>
              <a:rPr lang="en-US"/>
              <a:t>Además de especificar los requisitos que los tipos conformes deben implementar, puede extender un protocolo para implementar algunos de estos requisitos o para implementar funcionalidades adicionales que los tipos conformes pueden aprovechar.</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677" name="Google Shape;677;g645c84bc81_0_0"/>
          <p:cNvSpPr txBox="1"/>
          <p:nvPr>
            <p:ph type="title"/>
          </p:nvPr>
        </p:nvSpPr>
        <p:spPr>
          <a:xfrm>
            <a:off x="698200" y="1505300"/>
            <a:ext cx="8850900" cy="593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Protocolos</a:t>
            </a:r>
            <a:endParaRPr/>
          </a:p>
        </p:txBody>
      </p:sp>
      <p:pic>
        <p:nvPicPr>
          <p:cNvPr id="678" name="Google Shape;678;g645c84bc81_0_0"/>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2" name="Shape 682"/>
        <p:cNvGrpSpPr/>
        <p:nvPr/>
      </p:nvGrpSpPr>
      <p:grpSpPr>
        <a:xfrm>
          <a:off x="0" y="0"/>
          <a:ext cx="0" cy="0"/>
          <a:chOff x="0" y="0"/>
          <a:chExt cx="0" cy="0"/>
        </a:xfrm>
      </p:grpSpPr>
      <p:sp>
        <p:nvSpPr>
          <p:cNvPr id="683" name="Google Shape;683;g645c84bc81_0_58"/>
          <p:cNvSpPr txBox="1"/>
          <p:nvPr>
            <p:ph type="title"/>
          </p:nvPr>
        </p:nvSpPr>
        <p:spPr>
          <a:xfrm>
            <a:off x="698200" y="1505300"/>
            <a:ext cx="8850900" cy="593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Protocolos</a:t>
            </a:r>
            <a:endParaRPr/>
          </a:p>
        </p:txBody>
      </p:sp>
      <p:pic>
        <p:nvPicPr>
          <p:cNvPr id="684" name="Google Shape;684;g645c84bc81_0_58"/>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pic>
        <p:nvPicPr>
          <p:cNvPr id="685" name="Google Shape;685;g645c84bc81_0_58"/>
          <p:cNvPicPr preferRelativeResize="0"/>
          <p:nvPr/>
        </p:nvPicPr>
        <p:blipFill>
          <a:blip r:embed="rId4">
            <a:alphaModFix/>
          </a:blip>
          <a:stretch>
            <a:fillRect/>
          </a:stretch>
        </p:blipFill>
        <p:spPr>
          <a:xfrm>
            <a:off x="856875" y="2251400"/>
            <a:ext cx="6134100" cy="1257300"/>
          </a:xfrm>
          <a:prstGeom prst="rect">
            <a:avLst/>
          </a:prstGeom>
          <a:noFill/>
          <a:ln>
            <a:noFill/>
          </a:ln>
        </p:spPr>
      </p:pic>
      <p:pic>
        <p:nvPicPr>
          <p:cNvPr id="686" name="Google Shape;686;g645c84bc81_0_58"/>
          <p:cNvPicPr preferRelativeResize="0"/>
          <p:nvPr/>
        </p:nvPicPr>
        <p:blipFill>
          <a:blip r:embed="rId5">
            <a:alphaModFix/>
          </a:blip>
          <a:stretch>
            <a:fillRect/>
          </a:stretch>
        </p:blipFill>
        <p:spPr>
          <a:xfrm>
            <a:off x="995100" y="3649600"/>
            <a:ext cx="8534400" cy="1333500"/>
          </a:xfrm>
          <a:prstGeom prst="rect">
            <a:avLst/>
          </a:prstGeom>
          <a:noFill/>
          <a:ln>
            <a:noFill/>
          </a:ln>
        </p:spPr>
      </p:pic>
      <p:pic>
        <p:nvPicPr>
          <p:cNvPr id="687" name="Google Shape;687;g645c84bc81_0_58"/>
          <p:cNvPicPr preferRelativeResize="0"/>
          <p:nvPr/>
        </p:nvPicPr>
        <p:blipFill>
          <a:blip r:embed="rId6">
            <a:alphaModFix/>
          </a:blip>
          <a:stretch>
            <a:fillRect/>
          </a:stretch>
        </p:blipFill>
        <p:spPr>
          <a:xfrm>
            <a:off x="995100" y="5276400"/>
            <a:ext cx="8192024" cy="10354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1" name="Shape 691"/>
        <p:cNvGrpSpPr/>
        <p:nvPr/>
      </p:nvGrpSpPr>
      <p:grpSpPr>
        <a:xfrm>
          <a:off x="0" y="0"/>
          <a:ext cx="0" cy="0"/>
          <a:chOff x="0" y="0"/>
          <a:chExt cx="0" cy="0"/>
        </a:xfrm>
      </p:grpSpPr>
      <p:sp>
        <p:nvSpPr>
          <p:cNvPr id="692" name="Google Shape;692;g645c84bc81_0_51"/>
          <p:cNvSpPr txBox="1"/>
          <p:nvPr>
            <p:ph idx="1" type="body"/>
          </p:nvPr>
        </p:nvSpPr>
        <p:spPr>
          <a:xfrm>
            <a:off x="795425" y="2300475"/>
            <a:ext cx="8315700" cy="39291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lang="en-US"/>
              <a:t>Los delegados son un patrón de diseño que permite que un objeto envíe mensajes a otro objeto cuando ocurre un evento específico.</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Ejemplo: Controladores</a:t>
            </a:r>
            <a:endParaRPr/>
          </a:p>
          <a:p>
            <a:pPr indent="0" lvl="0" marL="0" rtl="0" algn="l">
              <a:spcBef>
                <a:spcPts val="1000"/>
              </a:spcBef>
              <a:spcAft>
                <a:spcPts val="0"/>
              </a:spcAft>
              <a:buNone/>
            </a:pPr>
            <a:r>
              <a:t/>
            </a:r>
            <a:endParaRPr/>
          </a:p>
        </p:txBody>
      </p:sp>
      <p:sp>
        <p:nvSpPr>
          <p:cNvPr id="693" name="Google Shape;693;g645c84bc81_0_51"/>
          <p:cNvSpPr txBox="1"/>
          <p:nvPr>
            <p:ph type="title"/>
          </p:nvPr>
        </p:nvSpPr>
        <p:spPr>
          <a:xfrm>
            <a:off x="698200" y="1505300"/>
            <a:ext cx="8850900" cy="593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Delegates</a:t>
            </a:r>
            <a:endParaRPr/>
          </a:p>
        </p:txBody>
      </p:sp>
      <p:pic>
        <p:nvPicPr>
          <p:cNvPr id="694" name="Google Shape;694;g645c84bc81_0_51"/>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8" name="Shape 698"/>
        <p:cNvGrpSpPr/>
        <p:nvPr/>
      </p:nvGrpSpPr>
      <p:grpSpPr>
        <a:xfrm>
          <a:off x="0" y="0"/>
          <a:ext cx="0" cy="0"/>
          <a:chOff x="0" y="0"/>
          <a:chExt cx="0" cy="0"/>
        </a:xfrm>
      </p:grpSpPr>
      <p:sp>
        <p:nvSpPr>
          <p:cNvPr id="699" name="Google Shape;699;g645c84bc81_0_44"/>
          <p:cNvSpPr txBox="1"/>
          <p:nvPr>
            <p:ph idx="1" type="body"/>
          </p:nvPr>
        </p:nvSpPr>
        <p:spPr>
          <a:xfrm>
            <a:off x="795425" y="2300475"/>
            <a:ext cx="8315700" cy="39291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lang="en-US"/>
              <a:t>Un mecanismo de envío de notificaciones que permite la transmisión de información a los observadores registrados.</a:t>
            </a:r>
            <a:endParaRPr/>
          </a:p>
          <a:p>
            <a:pPr indent="0" lvl="0" marL="0" rtl="0" algn="l">
              <a:spcBef>
                <a:spcPts val="1000"/>
              </a:spcBef>
              <a:spcAft>
                <a:spcPts val="0"/>
              </a:spcAft>
              <a:buNone/>
            </a:pPr>
            <a:r>
              <a:rPr lang="en-US"/>
              <a:t>Los objetos se registran en un centro de notificaciones para recibir notificaciones (</a:t>
            </a:r>
            <a:r>
              <a:rPr lang="en-US" u="sng">
                <a:solidFill>
                  <a:schemeClr val="hlink"/>
                </a:solidFill>
                <a:hlinkClick r:id="rId3"/>
              </a:rPr>
              <a:t>NSNotification</a:t>
            </a:r>
            <a:r>
              <a:rPr lang="en-US"/>
              <a:t> objects) usando los métodos </a:t>
            </a:r>
            <a:r>
              <a:rPr lang="en-US" sz="1300">
                <a:solidFill>
                  <a:srgbClr val="333333"/>
                </a:solidFill>
                <a:highlight>
                  <a:srgbClr val="FFFFFF"/>
                </a:highlight>
                <a:latin typeface="Arial"/>
                <a:ea typeface="Arial"/>
                <a:cs typeface="Arial"/>
                <a:sym typeface="Arial"/>
              </a:rPr>
              <a:t> </a:t>
            </a:r>
            <a:r>
              <a:rPr lang="en-US" u="sng">
                <a:solidFill>
                  <a:schemeClr val="hlink"/>
                </a:solidFill>
                <a:hlinkClick r:id="rId4"/>
              </a:rPr>
              <a:t>addObserver(_:selector:name:object:)</a:t>
            </a:r>
            <a:r>
              <a:rPr lang="en-US"/>
              <a:t> o </a:t>
            </a:r>
            <a:r>
              <a:rPr lang="en-US" u="sng">
                <a:solidFill>
                  <a:schemeClr val="hlink"/>
                </a:solidFill>
                <a:hlinkClick r:id="rId5"/>
              </a:rPr>
              <a:t>addObserver(forName:object:queue:using:)</a:t>
            </a:r>
            <a:r>
              <a:rPr lang="en-US"/>
              <a:t>. </a:t>
            </a:r>
            <a:endParaRPr/>
          </a:p>
          <a:p>
            <a:pPr indent="0" lvl="0" marL="0" rtl="0" algn="l">
              <a:spcBef>
                <a:spcPts val="1000"/>
              </a:spcBef>
              <a:spcAft>
                <a:spcPts val="0"/>
              </a:spcAft>
              <a:buNone/>
            </a:pPr>
            <a:r>
              <a:rPr lang="en-US"/>
              <a:t>Cada aplicación en ejecución tiene un centro de notificaciones predeterminado, y puede crear nuevos centros de notificaciones para organizar las comunicaciones en contextos particulares.</a:t>
            </a:r>
            <a:endParaRPr/>
          </a:p>
          <a:p>
            <a:pPr indent="0" lvl="0" marL="0" rtl="0" algn="l">
              <a:spcBef>
                <a:spcPts val="1000"/>
              </a:spcBef>
              <a:spcAft>
                <a:spcPts val="0"/>
              </a:spcAft>
              <a:buNone/>
            </a:pPr>
            <a:r>
              <a:rPr lang="en-US"/>
              <a:t>Un centro de notificaciones puede entregar notificaciones solo dentro de un solo programa</a:t>
            </a:r>
            <a:endParaRPr/>
          </a:p>
          <a:p>
            <a:pPr indent="0" lvl="0" marL="0" rtl="0" algn="l">
              <a:spcBef>
                <a:spcPts val="1000"/>
              </a:spcBef>
              <a:spcAft>
                <a:spcPts val="0"/>
              </a:spcAft>
              <a:buNone/>
            </a:pPr>
            <a:r>
              <a:t/>
            </a:r>
            <a:endParaRPr/>
          </a:p>
        </p:txBody>
      </p:sp>
      <p:sp>
        <p:nvSpPr>
          <p:cNvPr id="700" name="Google Shape;700;g645c84bc81_0_44"/>
          <p:cNvSpPr txBox="1"/>
          <p:nvPr>
            <p:ph type="title"/>
          </p:nvPr>
        </p:nvSpPr>
        <p:spPr>
          <a:xfrm>
            <a:off x="698200" y="1505300"/>
            <a:ext cx="8850900" cy="593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Manejo del teclado - NotificationCenter</a:t>
            </a:r>
            <a:endParaRPr/>
          </a:p>
        </p:txBody>
      </p:sp>
      <p:pic>
        <p:nvPicPr>
          <p:cNvPr id="701" name="Google Shape;701;g645c84bc81_0_44"/>
          <p:cNvPicPr preferRelativeResize="0"/>
          <p:nvPr/>
        </p:nvPicPr>
        <p:blipFill rotWithShape="1">
          <a:blip r:embed="rId6">
            <a:alphaModFix/>
          </a:blip>
          <a:srcRect b="0" l="0" r="0" t="0"/>
          <a:stretch/>
        </p:blipFill>
        <p:spPr>
          <a:xfrm>
            <a:off x="995107" y="284111"/>
            <a:ext cx="4609281" cy="126383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5" name="Shape 705"/>
        <p:cNvGrpSpPr/>
        <p:nvPr/>
      </p:nvGrpSpPr>
      <p:grpSpPr>
        <a:xfrm>
          <a:off x="0" y="0"/>
          <a:ext cx="0" cy="0"/>
          <a:chOff x="0" y="0"/>
          <a:chExt cx="0" cy="0"/>
        </a:xfrm>
      </p:grpSpPr>
      <p:sp>
        <p:nvSpPr>
          <p:cNvPr id="706" name="Google Shape;706;g645c84bc81_0_13"/>
          <p:cNvSpPr txBox="1"/>
          <p:nvPr>
            <p:ph type="title"/>
          </p:nvPr>
        </p:nvSpPr>
        <p:spPr>
          <a:xfrm>
            <a:off x="698200" y="1505300"/>
            <a:ext cx="8850900" cy="593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Manejo del teclado - NotificationCenter</a:t>
            </a:r>
            <a:endParaRPr/>
          </a:p>
        </p:txBody>
      </p:sp>
      <p:pic>
        <p:nvPicPr>
          <p:cNvPr id="707" name="Google Shape;707;g645c84bc81_0_13"/>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pic>
        <p:nvPicPr>
          <p:cNvPr id="708" name="Google Shape;708;g645c84bc81_0_13"/>
          <p:cNvPicPr preferRelativeResize="0"/>
          <p:nvPr/>
        </p:nvPicPr>
        <p:blipFill>
          <a:blip r:embed="rId4">
            <a:alphaModFix/>
          </a:blip>
          <a:stretch>
            <a:fillRect/>
          </a:stretch>
        </p:blipFill>
        <p:spPr>
          <a:xfrm>
            <a:off x="698200" y="2480675"/>
            <a:ext cx="8267700" cy="24574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2" name="Shape 712"/>
        <p:cNvGrpSpPr/>
        <p:nvPr/>
      </p:nvGrpSpPr>
      <p:grpSpPr>
        <a:xfrm>
          <a:off x="0" y="0"/>
          <a:ext cx="0" cy="0"/>
          <a:chOff x="0" y="0"/>
          <a:chExt cx="0" cy="0"/>
        </a:xfrm>
      </p:grpSpPr>
      <p:sp>
        <p:nvSpPr>
          <p:cNvPr id="713" name="Google Shape;713;g645c84bc81_0_21"/>
          <p:cNvSpPr txBox="1"/>
          <p:nvPr>
            <p:ph idx="1" type="body"/>
          </p:nvPr>
        </p:nvSpPr>
        <p:spPr>
          <a:xfrm>
            <a:off x="795425" y="2300475"/>
            <a:ext cx="8315700" cy="39291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lang="en-US"/>
              <a:t>Una interfaz abstracta para responder y manejar eventos.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Clr>
                <a:schemeClr val="dk1"/>
              </a:buClr>
              <a:buSzPts val="1100"/>
              <a:buFont typeface="Arial"/>
              <a:buNone/>
            </a:pPr>
            <a:r>
              <a:rPr lang="en-US"/>
              <a:t>La clave para un NSValue objeto que contiene un CGRect que identifica el rectángulo del cuadro final del teclado en las coordenadas de la pantalla. El rectángulo del marco refleja la orientación actual del dispositivo.</a:t>
            </a:r>
            <a:endParaRPr/>
          </a:p>
          <a:p>
            <a:pPr indent="0" lvl="0" marL="0" rtl="0" algn="l">
              <a:spcBef>
                <a:spcPts val="1000"/>
              </a:spcBef>
              <a:spcAft>
                <a:spcPts val="0"/>
              </a:spcAft>
              <a:buNone/>
            </a:pPr>
            <a:r>
              <a:t/>
            </a:r>
            <a:endParaRPr/>
          </a:p>
        </p:txBody>
      </p:sp>
      <p:sp>
        <p:nvSpPr>
          <p:cNvPr id="714" name="Google Shape;714;g645c84bc81_0_21"/>
          <p:cNvSpPr txBox="1"/>
          <p:nvPr>
            <p:ph type="title"/>
          </p:nvPr>
        </p:nvSpPr>
        <p:spPr>
          <a:xfrm>
            <a:off x="698200" y="1505300"/>
            <a:ext cx="8850900" cy="593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Manejo del teclado - UIResponder</a:t>
            </a:r>
            <a:endParaRPr/>
          </a:p>
        </p:txBody>
      </p:sp>
      <p:pic>
        <p:nvPicPr>
          <p:cNvPr id="715" name="Google Shape;715;g645c84bc81_0_21"/>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
        <p:nvSpPr>
          <p:cNvPr id="716" name="Google Shape;716;g645c84bc81_0_21"/>
          <p:cNvSpPr txBox="1"/>
          <p:nvPr>
            <p:ph type="title"/>
          </p:nvPr>
        </p:nvSpPr>
        <p:spPr>
          <a:xfrm>
            <a:off x="795425" y="3017125"/>
            <a:ext cx="8850900" cy="593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Manejo del teclado - </a:t>
            </a:r>
            <a:r>
              <a:rPr lang="en-US"/>
              <a:t>keyboardFrameEndUserInfoKey</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0" name="Shape 720"/>
        <p:cNvGrpSpPr/>
        <p:nvPr/>
      </p:nvGrpSpPr>
      <p:grpSpPr>
        <a:xfrm>
          <a:off x="0" y="0"/>
          <a:ext cx="0" cy="0"/>
          <a:chOff x="0" y="0"/>
          <a:chExt cx="0" cy="0"/>
        </a:xfrm>
      </p:grpSpPr>
      <p:sp>
        <p:nvSpPr>
          <p:cNvPr id="721" name="Google Shape;721;g645c84bc81_0_37"/>
          <p:cNvSpPr txBox="1"/>
          <p:nvPr>
            <p:ph idx="1" type="body"/>
          </p:nvPr>
        </p:nvSpPr>
        <p:spPr>
          <a:xfrm>
            <a:off x="795425" y="2300475"/>
            <a:ext cx="5890200" cy="3929100"/>
          </a:xfrm>
          <a:prstGeom prst="rect">
            <a:avLst/>
          </a:prstGeom>
          <a:noFill/>
          <a:ln>
            <a:noFill/>
          </a:ln>
        </p:spPr>
        <p:txBody>
          <a:bodyPr anchorCtr="0" anchor="t" bIns="45700" lIns="91425" spcFirstLastPara="1" rIns="91425" wrap="square" tIns="45700">
            <a:noAutofit/>
          </a:bodyPr>
          <a:lstStyle/>
          <a:p>
            <a:pPr indent="-320040" lvl="0" marL="457200" rtl="0" algn="l">
              <a:lnSpc>
                <a:spcPct val="100000"/>
              </a:lnSpc>
              <a:spcBef>
                <a:spcPts val="0"/>
              </a:spcBef>
              <a:spcAft>
                <a:spcPts val="0"/>
              </a:spcAft>
              <a:buClr>
                <a:srgbClr val="000000"/>
              </a:buClr>
              <a:buSzPts val="1440"/>
              <a:buChar char="●"/>
            </a:pPr>
            <a:r>
              <a:rPr lang="en-US">
                <a:solidFill>
                  <a:srgbClr val="000000"/>
                </a:solidFill>
                <a:highlight>
                  <a:srgbClr val="FFFFFF"/>
                </a:highlight>
              </a:rPr>
              <a:t>Usar el proyecto actual.</a:t>
            </a:r>
            <a:endParaRPr>
              <a:solidFill>
                <a:srgbClr val="000000"/>
              </a:solidFill>
              <a:highlight>
                <a:srgbClr val="FFFFFF"/>
              </a:highlight>
            </a:endParaRPr>
          </a:p>
          <a:p>
            <a:pPr indent="-320040" lvl="0" marL="457200" rtl="0" algn="l">
              <a:lnSpc>
                <a:spcPct val="100000"/>
              </a:lnSpc>
              <a:spcBef>
                <a:spcPts val="0"/>
              </a:spcBef>
              <a:spcAft>
                <a:spcPts val="0"/>
              </a:spcAft>
              <a:buClr>
                <a:srgbClr val="000000"/>
              </a:buClr>
              <a:buSzPts val="1440"/>
              <a:buChar char="●"/>
            </a:pPr>
            <a:r>
              <a:rPr lang="en-US">
                <a:solidFill>
                  <a:srgbClr val="000000"/>
                </a:solidFill>
                <a:highlight>
                  <a:srgbClr val="FFFFFF"/>
                </a:highlight>
              </a:rPr>
              <a:t>Agregar un nuevo Storyboard reference</a:t>
            </a:r>
            <a:endParaRPr>
              <a:solidFill>
                <a:srgbClr val="000000"/>
              </a:solidFill>
              <a:highlight>
                <a:srgbClr val="FFFFFF"/>
              </a:highlight>
            </a:endParaRPr>
          </a:p>
          <a:p>
            <a:pPr indent="-320040" lvl="0" marL="457200" rtl="0" algn="l">
              <a:lnSpc>
                <a:spcPct val="100000"/>
              </a:lnSpc>
              <a:spcBef>
                <a:spcPts val="0"/>
              </a:spcBef>
              <a:spcAft>
                <a:spcPts val="0"/>
              </a:spcAft>
              <a:buClr>
                <a:srgbClr val="000000"/>
              </a:buClr>
              <a:buSzPts val="1440"/>
              <a:buChar char="●"/>
            </a:pPr>
            <a:r>
              <a:rPr lang="en-US">
                <a:solidFill>
                  <a:srgbClr val="000000"/>
                </a:solidFill>
                <a:highlight>
                  <a:srgbClr val="FFFFFF"/>
                </a:highlight>
              </a:rPr>
              <a:t>Crear un nuevo storyboard y un nuevo controlador</a:t>
            </a:r>
            <a:endParaRPr>
              <a:solidFill>
                <a:srgbClr val="000000"/>
              </a:solidFill>
              <a:highlight>
                <a:srgbClr val="FFFFFF"/>
              </a:highlight>
            </a:endParaRPr>
          </a:p>
          <a:p>
            <a:pPr indent="-320040" lvl="0" marL="457200" rtl="0" algn="l">
              <a:lnSpc>
                <a:spcPct val="100000"/>
              </a:lnSpc>
              <a:spcBef>
                <a:spcPts val="0"/>
              </a:spcBef>
              <a:spcAft>
                <a:spcPts val="0"/>
              </a:spcAft>
              <a:buClr>
                <a:srgbClr val="000000"/>
              </a:buClr>
              <a:buSzPts val="1440"/>
              <a:buChar char="●"/>
            </a:pPr>
            <a:r>
              <a:rPr lang="en-US">
                <a:solidFill>
                  <a:srgbClr val="000000"/>
                </a:solidFill>
                <a:highlight>
                  <a:srgbClr val="FFFFFF"/>
                </a:highlight>
              </a:rPr>
              <a:t>Crear el siguiente formulario.</a:t>
            </a:r>
            <a:endParaRPr>
              <a:solidFill>
                <a:srgbClr val="000000"/>
              </a:solidFill>
              <a:highlight>
                <a:srgbClr val="FFFFFF"/>
              </a:highlight>
            </a:endParaRPr>
          </a:p>
          <a:p>
            <a:pPr indent="-320040" lvl="1" marL="914400" rtl="0" algn="l">
              <a:lnSpc>
                <a:spcPct val="100000"/>
              </a:lnSpc>
              <a:spcBef>
                <a:spcPts val="0"/>
              </a:spcBef>
              <a:spcAft>
                <a:spcPts val="0"/>
              </a:spcAft>
              <a:buClr>
                <a:srgbClr val="000000"/>
              </a:buClr>
              <a:buSzPts val="1440"/>
              <a:buChar char="○"/>
            </a:pPr>
            <a:r>
              <a:rPr lang="en-US">
                <a:solidFill>
                  <a:srgbClr val="000000"/>
                </a:solidFill>
                <a:highlight>
                  <a:srgbClr val="FFFFFF"/>
                </a:highlight>
              </a:rPr>
              <a:t>Primer nombre</a:t>
            </a:r>
            <a:endParaRPr>
              <a:solidFill>
                <a:srgbClr val="000000"/>
              </a:solidFill>
              <a:highlight>
                <a:srgbClr val="FFFFFF"/>
              </a:highlight>
            </a:endParaRPr>
          </a:p>
          <a:p>
            <a:pPr indent="-320040" lvl="1" marL="914400" rtl="0" algn="l">
              <a:lnSpc>
                <a:spcPct val="100000"/>
              </a:lnSpc>
              <a:spcBef>
                <a:spcPts val="0"/>
              </a:spcBef>
              <a:spcAft>
                <a:spcPts val="0"/>
              </a:spcAft>
              <a:buClr>
                <a:srgbClr val="000000"/>
              </a:buClr>
              <a:buSzPts val="1440"/>
              <a:buChar char="○"/>
            </a:pPr>
            <a:r>
              <a:rPr lang="en-US">
                <a:solidFill>
                  <a:srgbClr val="000000"/>
                </a:solidFill>
                <a:highlight>
                  <a:srgbClr val="FFFFFF"/>
                </a:highlight>
              </a:rPr>
              <a:t>Segundo nombre</a:t>
            </a:r>
            <a:endParaRPr>
              <a:solidFill>
                <a:srgbClr val="000000"/>
              </a:solidFill>
              <a:highlight>
                <a:srgbClr val="FFFFFF"/>
              </a:highlight>
            </a:endParaRPr>
          </a:p>
          <a:p>
            <a:pPr indent="-320040" lvl="1" marL="914400" rtl="0" algn="l">
              <a:lnSpc>
                <a:spcPct val="100000"/>
              </a:lnSpc>
              <a:spcBef>
                <a:spcPts val="0"/>
              </a:spcBef>
              <a:spcAft>
                <a:spcPts val="0"/>
              </a:spcAft>
              <a:buClr>
                <a:srgbClr val="000000"/>
              </a:buClr>
              <a:buSzPts val="1440"/>
              <a:buChar char="○"/>
            </a:pPr>
            <a:r>
              <a:rPr lang="en-US">
                <a:solidFill>
                  <a:srgbClr val="000000"/>
                </a:solidFill>
                <a:highlight>
                  <a:srgbClr val="FFFFFF"/>
                </a:highlight>
              </a:rPr>
              <a:t>Email</a:t>
            </a:r>
            <a:endParaRPr>
              <a:solidFill>
                <a:srgbClr val="000000"/>
              </a:solidFill>
              <a:highlight>
                <a:srgbClr val="FFFFFF"/>
              </a:highlight>
            </a:endParaRPr>
          </a:p>
          <a:p>
            <a:pPr indent="-320040" lvl="1" marL="914400" rtl="0" algn="l">
              <a:lnSpc>
                <a:spcPct val="100000"/>
              </a:lnSpc>
              <a:spcBef>
                <a:spcPts val="0"/>
              </a:spcBef>
              <a:spcAft>
                <a:spcPts val="0"/>
              </a:spcAft>
              <a:buClr>
                <a:srgbClr val="000000"/>
              </a:buClr>
              <a:buSzPts val="1440"/>
              <a:buChar char="○"/>
            </a:pPr>
            <a:r>
              <a:rPr lang="en-US">
                <a:solidFill>
                  <a:srgbClr val="000000"/>
                </a:solidFill>
                <a:highlight>
                  <a:srgbClr val="FFFFFF"/>
                </a:highlight>
              </a:rPr>
              <a:t>Dirección</a:t>
            </a:r>
            <a:endParaRPr>
              <a:solidFill>
                <a:srgbClr val="000000"/>
              </a:solidFill>
              <a:highlight>
                <a:srgbClr val="FFFFFF"/>
              </a:highlight>
            </a:endParaRPr>
          </a:p>
          <a:p>
            <a:pPr indent="-320040" lvl="1" marL="914400" rtl="0" algn="l">
              <a:lnSpc>
                <a:spcPct val="100000"/>
              </a:lnSpc>
              <a:spcBef>
                <a:spcPts val="0"/>
              </a:spcBef>
              <a:spcAft>
                <a:spcPts val="0"/>
              </a:spcAft>
              <a:buClr>
                <a:srgbClr val="000000"/>
              </a:buClr>
              <a:buSzPts val="1440"/>
              <a:buChar char="○"/>
            </a:pPr>
            <a:r>
              <a:rPr lang="en-US">
                <a:solidFill>
                  <a:srgbClr val="000000"/>
                </a:solidFill>
                <a:highlight>
                  <a:srgbClr val="FFFFFF"/>
                </a:highlight>
              </a:rPr>
              <a:t>Teléfono</a:t>
            </a:r>
            <a:r>
              <a:rPr lang="en-US">
                <a:solidFill>
                  <a:srgbClr val="000000"/>
                </a:solidFill>
                <a:highlight>
                  <a:srgbClr val="FFFFFF"/>
                </a:highlight>
              </a:rPr>
              <a:t> fijo</a:t>
            </a:r>
            <a:endParaRPr>
              <a:solidFill>
                <a:srgbClr val="000000"/>
              </a:solidFill>
              <a:highlight>
                <a:srgbClr val="FFFFFF"/>
              </a:highlight>
            </a:endParaRPr>
          </a:p>
          <a:p>
            <a:pPr indent="-320040" lvl="1" marL="914400" rtl="0" algn="l">
              <a:lnSpc>
                <a:spcPct val="100000"/>
              </a:lnSpc>
              <a:spcBef>
                <a:spcPts val="0"/>
              </a:spcBef>
              <a:spcAft>
                <a:spcPts val="0"/>
              </a:spcAft>
              <a:buClr>
                <a:srgbClr val="000000"/>
              </a:buClr>
              <a:buSzPts val="1440"/>
              <a:buChar char="○"/>
            </a:pPr>
            <a:r>
              <a:rPr lang="en-US">
                <a:solidFill>
                  <a:srgbClr val="000000"/>
                </a:solidFill>
                <a:highlight>
                  <a:srgbClr val="FFFFFF"/>
                </a:highlight>
              </a:rPr>
              <a:t>Teléfono celular</a:t>
            </a:r>
            <a:endParaRPr>
              <a:solidFill>
                <a:srgbClr val="000000"/>
              </a:solidFill>
              <a:highlight>
                <a:srgbClr val="FFFFFF"/>
              </a:highlight>
            </a:endParaRPr>
          </a:p>
          <a:p>
            <a:pPr indent="-320040" lvl="1" marL="914400" rtl="0" algn="l">
              <a:lnSpc>
                <a:spcPct val="100000"/>
              </a:lnSpc>
              <a:spcBef>
                <a:spcPts val="0"/>
              </a:spcBef>
              <a:spcAft>
                <a:spcPts val="0"/>
              </a:spcAft>
              <a:buClr>
                <a:srgbClr val="000000"/>
              </a:buClr>
              <a:buSzPts val="1440"/>
              <a:buChar char="○"/>
            </a:pPr>
            <a:r>
              <a:rPr lang="en-US">
                <a:solidFill>
                  <a:srgbClr val="000000"/>
                </a:solidFill>
                <a:highlight>
                  <a:srgbClr val="FFFFFF"/>
                </a:highlight>
              </a:rPr>
              <a:t>Genero</a:t>
            </a:r>
            <a:endParaRPr>
              <a:solidFill>
                <a:srgbClr val="000000"/>
              </a:solidFill>
              <a:highlight>
                <a:srgbClr val="FFFFFF"/>
              </a:highlight>
            </a:endParaRPr>
          </a:p>
          <a:p>
            <a:pPr indent="-320040" lvl="1" marL="914400" rtl="0" algn="l">
              <a:lnSpc>
                <a:spcPct val="100000"/>
              </a:lnSpc>
              <a:spcBef>
                <a:spcPts val="0"/>
              </a:spcBef>
              <a:spcAft>
                <a:spcPts val="0"/>
              </a:spcAft>
              <a:buClr>
                <a:srgbClr val="000000"/>
              </a:buClr>
              <a:buSzPts val="1440"/>
              <a:buChar char="○"/>
            </a:pPr>
            <a:r>
              <a:rPr lang="en-US">
                <a:solidFill>
                  <a:srgbClr val="000000"/>
                </a:solidFill>
                <a:highlight>
                  <a:srgbClr val="FFFFFF"/>
                </a:highlight>
              </a:rPr>
              <a:t>Fecha de nacimiento</a:t>
            </a:r>
            <a:endParaRPr>
              <a:solidFill>
                <a:srgbClr val="000000"/>
              </a:solidFill>
              <a:highlight>
                <a:srgbClr val="FFFFFF"/>
              </a:highlight>
            </a:endParaRPr>
          </a:p>
          <a:p>
            <a:pPr indent="-320040" lvl="1" marL="914400" rtl="0" algn="l">
              <a:lnSpc>
                <a:spcPct val="100000"/>
              </a:lnSpc>
              <a:spcBef>
                <a:spcPts val="0"/>
              </a:spcBef>
              <a:spcAft>
                <a:spcPts val="0"/>
              </a:spcAft>
              <a:buClr>
                <a:srgbClr val="000000"/>
              </a:buClr>
              <a:buSzPts val="1440"/>
              <a:buChar char="○"/>
            </a:pPr>
            <a:r>
              <a:rPr lang="en-US">
                <a:solidFill>
                  <a:srgbClr val="000000"/>
                </a:solidFill>
                <a:highlight>
                  <a:srgbClr val="FFFFFF"/>
                </a:highlight>
              </a:rPr>
              <a:t>Contraseña</a:t>
            </a:r>
            <a:endParaRPr>
              <a:solidFill>
                <a:srgbClr val="000000"/>
              </a:solidFill>
              <a:highlight>
                <a:srgbClr val="FFFFFF"/>
              </a:highlight>
            </a:endParaRPr>
          </a:p>
          <a:p>
            <a:pPr indent="-320040" lvl="1" marL="914400" rtl="0" algn="l">
              <a:lnSpc>
                <a:spcPct val="100000"/>
              </a:lnSpc>
              <a:spcBef>
                <a:spcPts val="0"/>
              </a:spcBef>
              <a:spcAft>
                <a:spcPts val="0"/>
              </a:spcAft>
              <a:buClr>
                <a:srgbClr val="000000"/>
              </a:buClr>
              <a:buSzPts val="1440"/>
              <a:buChar char="○"/>
            </a:pPr>
            <a:r>
              <a:rPr lang="en-US">
                <a:solidFill>
                  <a:srgbClr val="000000"/>
                </a:solidFill>
                <a:highlight>
                  <a:srgbClr val="FFFFFF"/>
                </a:highlight>
              </a:rPr>
              <a:t>Repetir contraseña</a:t>
            </a:r>
            <a:endParaRPr>
              <a:solidFill>
                <a:srgbClr val="000000"/>
              </a:solidFill>
              <a:highlight>
                <a:srgbClr val="FFFFFF"/>
              </a:highlight>
            </a:endParaRPr>
          </a:p>
          <a:p>
            <a:pPr indent="0" lvl="0" marL="0" rtl="0" algn="l">
              <a:lnSpc>
                <a:spcPct val="100000"/>
              </a:lnSpc>
              <a:spcBef>
                <a:spcPts val="0"/>
              </a:spcBef>
              <a:spcAft>
                <a:spcPts val="0"/>
              </a:spcAft>
              <a:buNone/>
            </a:pPr>
            <a:r>
              <a:t/>
            </a:r>
            <a:endParaRPr>
              <a:solidFill>
                <a:srgbClr val="000000"/>
              </a:solidFill>
              <a:highlight>
                <a:srgbClr val="FFFFFF"/>
              </a:highlight>
            </a:endParaRPr>
          </a:p>
          <a:p>
            <a:pPr indent="0" lvl="0" marL="0" rtl="0" algn="l">
              <a:lnSpc>
                <a:spcPct val="100000"/>
              </a:lnSpc>
              <a:spcBef>
                <a:spcPts val="0"/>
              </a:spcBef>
              <a:spcAft>
                <a:spcPts val="0"/>
              </a:spcAft>
              <a:buNone/>
            </a:pPr>
            <a:r>
              <a:rPr lang="en-US">
                <a:solidFill>
                  <a:srgbClr val="000000"/>
                </a:solidFill>
                <a:highlight>
                  <a:srgbClr val="FFFFFF"/>
                </a:highlight>
              </a:rPr>
              <a:t>https://cutt.ly/hetUby5</a:t>
            </a:r>
            <a:endParaRPr>
              <a:solidFill>
                <a:srgbClr val="000000"/>
              </a:solidFill>
              <a:highlight>
                <a:srgbClr val="FFFFFF"/>
              </a:highlight>
            </a:endParaRPr>
          </a:p>
        </p:txBody>
      </p:sp>
      <p:sp>
        <p:nvSpPr>
          <p:cNvPr id="722" name="Google Shape;722;g645c84bc81_0_37"/>
          <p:cNvSpPr txBox="1"/>
          <p:nvPr>
            <p:ph type="title"/>
          </p:nvPr>
        </p:nvSpPr>
        <p:spPr>
          <a:xfrm>
            <a:off x="698200" y="1505300"/>
            <a:ext cx="8850900" cy="109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Ejercicio de formularios</a:t>
            </a:r>
            <a:endParaRPr/>
          </a:p>
        </p:txBody>
      </p:sp>
      <p:pic>
        <p:nvPicPr>
          <p:cNvPr id="723" name="Google Shape;723;g645c84bc81_0_37"/>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pic>
        <p:nvPicPr>
          <p:cNvPr id="724" name="Google Shape;724;g645c84bc81_0_37"/>
          <p:cNvPicPr preferRelativeResize="0"/>
          <p:nvPr/>
        </p:nvPicPr>
        <p:blipFill>
          <a:blip r:embed="rId4">
            <a:alphaModFix/>
          </a:blip>
          <a:stretch>
            <a:fillRect/>
          </a:stretch>
        </p:blipFill>
        <p:spPr>
          <a:xfrm>
            <a:off x="6852400" y="1547950"/>
            <a:ext cx="3192242" cy="39523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8" name="Shape 728"/>
        <p:cNvGrpSpPr/>
        <p:nvPr/>
      </p:nvGrpSpPr>
      <p:grpSpPr>
        <a:xfrm>
          <a:off x="0" y="0"/>
          <a:ext cx="0" cy="0"/>
          <a:chOff x="0" y="0"/>
          <a:chExt cx="0" cy="0"/>
        </a:xfrm>
      </p:grpSpPr>
      <p:sp>
        <p:nvSpPr>
          <p:cNvPr id="729" name="Google Shape;729;g645c84bc81_0_74"/>
          <p:cNvSpPr txBox="1"/>
          <p:nvPr>
            <p:ph type="ctrTitle"/>
          </p:nvPr>
        </p:nvSpPr>
        <p:spPr>
          <a:xfrm>
            <a:off x="1507067" y="2404534"/>
            <a:ext cx="7767000" cy="16464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accent1"/>
              </a:buClr>
              <a:buSzPts val="5400"/>
              <a:buFont typeface="Trebuchet MS"/>
              <a:buNone/>
            </a:pPr>
            <a:r>
              <a:rPr lang="en-US"/>
              <a:t>Listas, Tablas, Colecciones</a:t>
            </a:r>
            <a:r>
              <a:rPr lang="en-US"/>
              <a:t> </a:t>
            </a:r>
            <a:endParaRPr/>
          </a:p>
        </p:txBody>
      </p:sp>
      <p:sp>
        <p:nvSpPr>
          <p:cNvPr id="730" name="Google Shape;730;g645c84bc81_0_74"/>
          <p:cNvSpPr txBox="1"/>
          <p:nvPr>
            <p:ph idx="1" type="subTitle"/>
          </p:nvPr>
        </p:nvSpPr>
        <p:spPr>
          <a:xfrm>
            <a:off x="1507067" y="4050833"/>
            <a:ext cx="7767000" cy="10968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40"/>
              <a:buNone/>
            </a:pPr>
            <a:r>
              <a:rPr lang="en-US"/>
              <a:t>Usando Swift</a:t>
            </a:r>
            <a:endParaRPr/>
          </a:p>
        </p:txBody>
      </p:sp>
      <p:pic>
        <p:nvPicPr>
          <p:cNvPr id="731" name="Google Shape;731;g645c84bc81_0_74"/>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g600ec561ad_0_32"/>
          <p:cNvSpPr txBox="1"/>
          <p:nvPr>
            <p:ph type="title"/>
          </p:nvPr>
        </p:nvSpPr>
        <p:spPr>
          <a:xfrm>
            <a:off x="698193" y="1810093"/>
            <a:ext cx="8596800" cy="109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Programa</a:t>
            </a:r>
            <a:endParaRPr/>
          </a:p>
        </p:txBody>
      </p:sp>
      <p:sp>
        <p:nvSpPr>
          <p:cNvPr id="193" name="Google Shape;193;g600ec561ad_0_32"/>
          <p:cNvSpPr txBox="1"/>
          <p:nvPr>
            <p:ph idx="1" type="body"/>
          </p:nvPr>
        </p:nvSpPr>
        <p:spPr>
          <a:xfrm>
            <a:off x="995100" y="2652025"/>
            <a:ext cx="8002800" cy="3707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40"/>
              <a:buNone/>
            </a:pPr>
            <a:r>
              <a:rPr b="1" lang="en-US"/>
              <a:t>PRUEBAS DE CÓDIGO</a:t>
            </a:r>
            <a:endParaRPr b="1"/>
          </a:p>
          <a:p>
            <a:pPr indent="-320040" lvl="0" marL="457200" rtl="0" algn="l">
              <a:lnSpc>
                <a:spcPct val="100000"/>
              </a:lnSpc>
              <a:spcBef>
                <a:spcPts val="0"/>
              </a:spcBef>
              <a:spcAft>
                <a:spcPts val="0"/>
              </a:spcAft>
              <a:buSzPts val="1440"/>
              <a:buChar char="●"/>
            </a:pPr>
            <a:r>
              <a:rPr lang="en-US"/>
              <a:t>Pruebas unitarias</a:t>
            </a:r>
            <a:endParaRPr/>
          </a:p>
          <a:p>
            <a:pPr indent="-320040" lvl="0" marL="457200" rtl="0" algn="l">
              <a:lnSpc>
                <a:spcPct val="100000"/>
              </a:lnSpc>
              <a:spcBef>
                <a:spcPts val="0"/>
              </a:spcBef>
              <a:spcAft>
                <a:spcPts val="0"/>
              </a:spcAft>
              <a:buSzPts val="1440"/>
              <a:buChar char="●"/>
            </a:pPr>
            <a:r>
              <a:rPr lang="en-US"/>
              <a:t>Pruebas de funcionales</a:t>
            </a:r>
            <a:endParaRPr/>
          </a:p>
          <a:p>
            <a:pPr indent="-320040" lvl="0" marL="457200" rtl="0" algn="l">
              <a:lnSpc>
                <a:spcPct val="100000"/>
              </a:lnSpc>
              <a:spcBef>
                <a:spcPts val="0"/>
              </a:spcBef>
              <a:spcAft>
                <a:spcPts val="0"/>
              </a:spcAft>
              <a:buSzPts val="1440"/>
              <a:buChar char="●"/>
            </a:pPr>
            <a:r>
              <a:rPr lang="en-US"/>
              <a:t>Pruebas de UI</a:t>
            </a:r>
            <a:endParaRPr/>
          </a:p>
          <a:p>
            <a:pPr indent="0" lvl="0" marL="0" rtl="0" algn="l">
              <a:lnSpc>
                <a:spcPct val="100000"/>
              </a:lnSpc>
              <a:spcBef>
                <a:spcPts val="0"/>
              </a:spcBef>
              <a:spcAft>
                <a:spcPts val="0"/>
              </a:spcAft>
              <a:buSzPts val="1440"/>
              <a:buNone/>
            </a:pPr>
            <a:r>
              <a:t/>
            </a:r>
            <a:endParaRPr/>
          </a:p>
          <a:p>
            <a:pPr indent="0" lvl="0" marL="0" rtl="0" algn="l">
              <a:lnSpc>
                <a:spcPct val="100000"/>
              </a:lnSpc>
              <a:spcBef>
                <a:spcPts val="0"/>
              </a:spcBef>
              <a:spcAft>
                <a:spcPts val="0"/>
              </a:spcAft>
              <a:buSzPts val="1440"/>
              <a:buNone/>
            </a:pPr>
            <a:r>
              <a:rPr b="1" lang="en-US"/>
              <a:t>APP STORE</a:t>
            </a:r>
            <a:endParaRPr b="1"/>
          </a:p>
          <a:p>
            <a:pPr indent="-320040" lvl="0" marL="457200" rtl="0" algn="l">
              <a:lnSpc>
                <a:spcPct val="100000"/>
              </a:lnSpc>
              <a:spcBef>
                <a:spcPts val="0"/>
              </a:spcBef>
              <a:spcAft>
                <a:spcPts val="0"/>
              </a:spcAft>
              <a:buSzPts val="1440"/>
              <a:buChar char="●"/>
            </a:pPr>
            <a:r>
              <a:rPr lang="en-US"/>
              <a:t>App Store Connect My Apps</a:t>
            </a:r>
            <a:endParaRPr/>
          </a:p>
          <a:p>
            <a:pPr indent="-320040" lvl="0" marL="457200" rtl="0" algn="l">
              <a:lnSpc>
                <a:spcPct val="100000"/>
              </a:lnSpc>
              <a:spcBef>
                <a:spcPts val="0"/>
              </a:spcBef>
              <a:spcAft>
                <a:spcPts val="0"/>
              </a:spcAft>
              <a:buSzPts val="1440"/>
              <a:buChar char="●"/>
            </a:pPr>
            <a:r>
              <a:rPr lang="en-US"/>
              <a:t>App Store Connect Usuarios y accesos</a:t>
            </a:r>
            <a:endParaRPr/>
          </a:p>
          <a:p>
            <a:pPr indent="-320040" lvl="0" marL="457200" rtl="0" algn="l">
              <a:lnSpc>
                <a:spcPct val="100000"/>
              </a:lnSpc>
              <a:spcBef>
                <a:spcPts val="0"/>
              </a:spcBef>
              <a:spcAft>
                <a:spcPts val="0"/>
              </a:spcAft>
              <a:buSzPts val="1440"/>
              <a:buChar char="●"/>
            </a:pPr>
            <a:r>
              <a:rPr lang="en-US"/>
              <a:t>Cuenta de desarrollador Apple (Apple Developer Account)</a:t>
            </a:r>
            <a:endParaRPr/>
          </a:p>
          <a:p>
            <a:pPr indent="-320040" lvl="1" marL="914400" rtl="0" algn="l">
              <a:lnSpc>
                <a:spcPct val="100000"/>
              </a:lnSpc>
              <a:spcBef>
                <a:spcPts val="0"/>
              </a:spcBef>
              <a:spcAft>
                <a:spcPts val="0"/>
              </a:spcAft>
              <a:buSzPts val="1440"/>
              <a:buChar char="○"/>
            </a:pPr>
            <a:r>
              <a:rPr lang="en-US"/>
              <a:t>Identificadores, certificados, dispositivos, perfiles.</a:t>
            </a:r>
            <a:endParaRPr/>
          </a:p>
          <a:p>
            <a:pPr indent="-320040" lvl="0" marL="457200" rtl="0" algn="l">
              <a:lnSpc>
                <a:spcPct val="100000"/>
              </a:lnSpc>
              <a:spcBef>
                <a:spcPts val="0"/>
              </a:spcBef>
              <a:spcAft>
                <a:spcPts val="0"/>
              </a:spcAft>
              <a:buSzPts val="1440"/>
              <a:buChar char="●"/>
            </a:pPr>
            <a:r>
              <a:rPr lang="en-US"/>
              <a:t>Notificaciones push (remotas)</a:t>
            </a:r>
            <a:endParaRPr/>
          </a:p>
          <a:p>
            <a:pPr indent="-320040" lvl="0" marL="457200" rtl="0" algn="l">
              <a:lnSpc>
                <a:spcPct val="100000"/>
              </a:lnSpc>
              <a:spcBef>
                <a:spcPts val="0"/>
              </a:spcBef>
              <a:spcAft>
                <a:spcPts val="0"/>
              </a:spcAft>
              <a:buSzPts val="1440"/>
              <a:buChar char="●"/>
            </a:pPr>
            <a:r>
              <a:rPr lang="en-US"/>
              <a:t>Notificaciones push (locales)</a:t>
            </a:r>
            <a:endParaRPr/>
          </a:p>
          <a:p>
            <a:pPr indent="-320040" lvl="0" marL="457200" rtl="0" algn="l">
              <a:lnSpc>
                <a:spcPct val="100000"/>
              </a:lnSpc>
              <a:spcBef>
                <a:spcPts val="0"/>
              </a:spcBef>
              <a:spcAft>
                <a:spcPts val="0"/>
              </a:spcAft>
              <a:buSzPts val="1440"/>
              <a:buChar char="●"/>
            </a:pPr>
            <a:r>
              <a:rPr lang="en-US"/>
              <a:t>Pasos para publicación de apps</a:t>
            </a:r>
            <a:endParaRPr/>
          </a:p>
        </p:txBody>
      </p:sp>
      <p:pic>
        <p:nvPicPr>
          <p:cNvPr id="194" name="Google Shape;194;g600ec561ad_0_32"/>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5" name="Shape 735"/>
        <p:cNvGrpSpPr/>
        <p:nvPr/>
      </p:nvGrpSpPr>
      <p:grpSpPr>
        <a:xfrm>
          <a:off x="0" y="0"/>
          <a:ext cx="0" cy="0"/>
          <a:chOff x="0" y="0"/>
          <a:chExt cx="0" cy="0"/>
        </a:xfrm>
      </p:grpSpPr>
      <p:sp>
        <p:nvSpPr>
          <p:cNvPr id="736" name="Google Shape;736;g645c84bc81_0_67"/>
          <p:cNvSpPr txBox="1"/>
          <p:nvPr>
            <p:ph idx="1" type="body"/>
          </p:nvPr>
        </p:nvSpPr>
        <p:spPr>
          <a:xfrm>
            <a:off x="795425" y="2300475"/>
            <a:ext cx="8315700" cy="39291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lang="en-US"/>
              <a:t>UIScrollView es uno de los controles más versátiles y útiles en iOS. Es la base del muy popular UITableView y es una excelente manera de presentar contenido más grande que una sola pantalla</a:t>
            </a:r>
            <a:endParaRPr/>
          </a:p>
          <a:p>
            <a:pPr indent="0" lvl="0" marL="0" rtl="0" algn="l">
              <a:spcBef>
                <a:spcPts val="1000"/>
              </a:spcBef>
              <a:spcAft>
                <a:spcPts val="0"/>
              </a:spcAft>
              <a:buNone/>
            </a:pPr>
            <a:r>
              <a:t/>
            </a:r>
            <a:endParaRPr/>
          </a:p>
        </p:txBody>
      </p:sp>
      <p:sp>
        <p:nvSpPr>
          <p:cNvPr id="737" name="Google Shape;737;g645c84bc81_0_67"/>
          <p:cNvSpPr txBox="1"/>
          <p:nvPr>
            <p:ph type="title"/>
          </p:nvPr>
        </p:nvSpPr>
        <p:spPr>
          <a:xfrm>
            <a:off x="698200" y="1505300"/>
            <a:ext cx="8850900" cy="593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ScrollView</a:t>
            </a:r>
            <a:endParaRPr/>
          </a:p>
        </p:txBody>
      </p:sp>
      <p:pic>
        <p:nvPicPr>
          <p:cNvPr id="738" name="Google Shape;738;g645c84bc81_0_67"/>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2" name="Shape 742"/>
        <p:cNvGrpSpPr/>
        <p:nvPr/>
      </p:nvGrpSpPr>
      <p:grpSpPr>
        <a:xfrm>
          <a:off x="0" y="0"/>
          <a:ext cx="0" cy="0"/>
          <a:chOff x="0" y="0"/>
          <a:chExt cx="0" cy="0"/>
        </a:xfrm>
      </p:grpSpPr>
      <p:sp>
        <p:nvSpPr>
          <p:cNvPr id="743" name="Google Shape;743;g645c84bc81_0_89"/>
          <p:cNvSpPr txBox="1"/>
          <p:nvPr>
            <p:ph idx="1" type="body"/>
          </p:nvPr>
        </p:nvSpPr>
        <p:spPr>
          <a:xfrm>
            <a:off x="795425" y="2300475"/>
            <a:ext cx="3992100" cy="39291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lang="en-US"/>
              <a:t>Una vista que presenta datos utilizando filas organizadas en una sola columna.</a:t>
            </a:r>
            <a:endParaRPr/>
          </a:p>
          <a:p>
            <a:pPr indent="0" lvl="0" marL="0" rtl="0" algn="l">
              <a:spcBef>
                <a:spcPts val="1000"/>
              </a:spcBef>
              <a:spcAft>
                <a:spcPts val="0"/>
              </a:spcAft>
              <a:buNone/>
            </a:pPr>
            <a:r>
              <a:t/>
            </a:r>
            <a:endParaRPr/>
          </a:p>
        </p:txBody>
      </p:sp>
      <p:sp>
        <p:nvSpPr>
          <p:cNvPr id="744" name="Google Shape;744;g645c84bc81_0_89"/>
          <p:cNvSpPr txBox="1"/>
          <p:nvPr>
            <p:ph type="title"/>
          </p:nvPr>
        </p:nvSpPr>
        <p:spPr>
          <a:xfrm>
            <a:off x="698200" y="1505300"/>
            <a:ext cx="8850900" cy="593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TableView</a:t>
            </a:r>
            <a:endParaRPr/>
          </a:p>
        </p:txBody>
      </p:sp>
      <p:pic>
        <p:nvPicPr>
          <p:cNvPr id="745" name="Google Shape;745;g645c84bc81_0_89"/>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pic>
        <p:nvPicPr>
          <p:cNvPr id="746" name="Google Shape;746;g645c84bc81_0_89"/>
          <p:cNvPicPr preferRelativeResize="0"/>
          <p:nvPr/>
        </p:nvPicPr>
        <p:blipFill>
          <a:blip r:embed="rId4">
            <a:alphaModFix/>
          </a:blip>
          <a:stretch>
            <a:fillRect/>
          </a:stretch>
        </p:blipFill>
        <p:spPr>
          <a:xfrm>
            <a:off x="5733350" y="1505300"/>
            <a:ext cx="2338100" cy="483977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0" name="Shape 750"/>
        <p:cNvGrpSpPr/>
        <p:nvPr/>
      </p:nvGrpSpPr>
      <p:grpSpPr>
        <a:xfrm>
          <a:off x="0" y="0"/>
          <a:ext cx="0" cy="0"/>
          <a:chOff x="0" y="0"/>
          <a:chExt cx="0" cy="0"/>
        </a:xfrm>
      </p:grpSpPr>
      <p:sp>
        <p:nvSpPr>
          <p:cNvPr id="751" name="Google Shape;751;g645c84bc81_0_81"/>
          <p:cNvSpPr txBox="1"/>
          <p:nvPr>
            <p:ph idx="1" type="body"/>
          </p:nvPr>
        </p:nvSpPr>
        <p:spPr>
          <a:xfrm>
            <a:off x="795425" y="2300475"/>
            <a:ext cx="8318400" cy="39291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lang="en-US"/>
              <a:t>Un objeto UITableViewCell es un tipo especializado de vista que administra el contenido de una sola fila de tabla. Utiliza celdas principalmente para organizar y presentar el contenido personalizado de su aplicación</a:t>
            </a:r>
            <a:endParaRPr/>
          </a:p>
          <a:p>
            <a:pPr indent="0" lvl="0" marL="0" rtl="0" algn="l">
              <a:spcBef>
                <a:spcPts val="1000"/>
              </a:spcBef>
              <a:spcAft>
                <a:spcPts val="0"/>
              </a:spcAft>
              <a:buNone/>
            </a:pPr>
            <a:r>
              <a:t/>
            </a:r>
            <a:endParaRPr/>
          </a:p>
        </p:txBody>
      </p:sp>
      <p:sp>
        <p:nvSpPr>
          <p:cNvPr id="752" name="Google Shape;752;g645c84bc81_0_81"/>
          <p:cNvSpPr txBox="1"/>
          <p:nvPr>
            <p:ph type="title"/>
          </p:nvPr>
        </p:nvSpPr>
        <p:spPr>
          <a:xfrm>
            <a:off x="698200" y="1505300"/>
            <a:ext cx="8850900" cy="593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UITableViewCell personalizadas</a:t>
            </a:r>
            <a:endParaRPr/>
          </a:p>
        </p:txBody>
      </p:sp>
      <p:pic>
        <p:nvPicPr>
          <p:cNvPr id="753" name="Google Shape;753;g645c84bc81_0_81"/>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7" name="Shape 757"/>
        <p:cNvGrpSpPr/>
        <p:nvPr/>
      </p:nvGrpSpPr>
      <p:grpSpPr>
        <a:xfrm>
          <a:off x="0" y="0"/>
          <a:ext cx="0" cy="0"/>
          <a:chOff x="0" y="0"/>
          <a:chExt cx="0" cy="0"/>
        </a:xfrm>
      </p:grpSpPr>
      <p:sp>
        <p:nvSpPr>
          <p:cNvPr id="758" name="Google Shape;758;g645c84bc81_0_99"/>
          <p:cNvSpPr txBox="1"/>
          <p:nvPr>
            <p:ph type="ctrTitle"/>
          </p:nvPr>
        </p:nvSpPr>
        <p:spPr>
          <a:xfrm>
            <a:off x="1507067" y="2404534"/>
            <a:ext cx="7767000" cy="16464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accent1"/>
              </a:buClr>
              <a:buSzPts val="5400"/>
              <a:buFont typeface="Trebuchet MS"/>
              <a:buNone/>
            </a:pPr>
            <a:r>
              <a:rPr lang="en-US"/>
              <a:t>Manejo de memoria</a:t>
            </a:r>
            <a:endParaRPr/>
          </a:p>
        </p:txBody>
      </p:sp>
      <p:sp>
        <p:nvSpPr>
          <p:cNvPr id="759" name="Google Shape;759;g645c84bc81_0_99"/>
          <p:cNvSpPr txBox="1"/>
          <p:nvPr>
            <p:ph idx="1" type="subTitle"/>
          </p:nvPr>
        </p:nvSpPr>
        <p:spPr>
          <a:xfrm>
            <a:off x="1507067" y="4050833"/>
            <a:ext cx="7767000" cy="10968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40"/>
              <a:buNone/>
            </a:pPr>
            <a:r>
              <a:rPr lang="en-US"/>
              <a:t>Usando Swift</a:t>
            </a:r>
            <a:endParaRPr/>
          </a:p>
        </p:txBody>
      </p:sp>
      <p:pic>
        <p:nvPicPr>
          <p:cNvPr id="760" name="Google Shape;760;g645c84bc81_0_99"/>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4" name="Shape 764"/>
        <p:cNvGrpSpPr/>
        <p:nvPr/>
      </p:nvGrpSpPr>
      <p:grpSpPr>
        <a:xfrm>
          <a:off x="0" y="0"/>
          <a:ext cx="0" cy="0"/>
          <a:chOff x="0" y="0"/>
          <a:chExt cx="0" cy="0"/>
        </a:xfrm>
      </p:grpSpPr>
      <p:sp>
        <p:nvSpPr>
          <p:cNvPr id="765" name="Google Shape;765;g645c84bc81_0_105"/>
          <p:cNvSpPr txBox="1"/>
          <p:nvPr>
            <p:ph idx="1" type="body"/>
          </p:nvPr>
        </p:nvSpPr>
        <p:spPr>
          <a:xfrm>
            <a:off x="795425" y="2300475"/>
            <a:ext cx="8318400" cy="39291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lang="en-US"/>
              <a:t>El patrón Model-View-ViewModel (MVVM) nos ayuda a separar la lógica de negocios de la interfaz de usuario, facilitando las pruebas, mantenimiento y la escalabilidad de los proyectos. Existen tres componentes que nos ayudan a lograrlo</a:t>
            </a:r>
            <a:endParaRPr/>
          </a:p>
        </p:txBody>
      </p:sp>
      <p:sp>
        <p:nvSpPr>
          <p:cNvPr id="766" name="Google Shape;766;g645c84bc81_0_105"/>
          <p:cNvSpPr txBox="1"/>
          <p:nvPr>
            <p:ph type="title"/>
          </p:nvPr>
        </p:nvSpPr>
        <p:spPr>
          <a:xfrm>
            <a:off x="698200" y="1505300"/>
            <a:ext cx="8850900" cy="593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MVVM (Model View ViewModel)</a:t>
            </a:r>
            <a:endParaRPr/>
          </a:p>
        </p:txBody>
      </p:sp>
      <p:pic>
        <p:nvPicPr>
          <p:cNvPr id="767" name="Google Shape;767;g645c84bc81_0_105"/>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pic>
        <p:nvPicPr>
          <p:cNvPr id="768" name="Google Shape;768;g645c84bc81_0_105"/>
          <p:cNvPicPr preferRelativeResize="0"/>
          <p:nvPr/>
        </p:nvPicPr>
        <p:blipFill>
          <a:blip r:embed="rId4">
            <a:alphaModFix/>
          </a:blip>
          <a:stretch>
            <a:fillRect/>
          </a:stretch>
        </p:blipFill>
        <p:spPr>
          <a:xfrm>
            <a:off x="1973125" y="3722100"/>
            <a:ext cx="6301050" cy="29388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2" name="Shape 772"/>
        <p:cNvGrpSpPr/>
        <p:nvPr/>
      </p:nvGrpSpPr>
      <p:grpSpPr>
        <a:xfrm>
          <a:off x="0" y="0"/>
          <a:ext cx="0" cy="0"/>
          <a:chOff x="0" y="0"/>
          <a:chExt cx="0" cy="0"/>
        </a:xfrm>
      </p:grpSpPr>
      <p:sp>
        <p:nvSpPr>
          <p:cNvPr id="773" name="Google Shape;773;g645c84bc81_0_113"/>
          <p:cNvSpPr txBox="1"/>
          <p:nvPr>
            <p:ph idx="1" type="body"/>
          </p:nvPr>
        </p:nvSpPr>
        <p:spPr>
          <a:xfrm>
            <a:off x="795425" y="2300475"/>
            <a:ext cx="8318400" cy="39291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lang="en-US"/>
              <a:t>Swift utiliza el Conteo automático de referencias (ARC) para rastrear y administrar el uso de memoria de su aplicación. En la mayoría de los casos, esto significa que la administración de memoria "simplemente funciona" en Swift, y no necesita pensar en la administración de memoria usted mismo. ARC libera automáticamente la memoria utilizada por las instancias de clase cuando esas instancias ya no son necesarias.</a:t>
            </a:r>
            <a:endParaRPr/>
          </a:p>
          <a:p>
            <a:pPr indent="0" lvl="0" marL="0" rtl="0" algn="l">
              <a:spcBef>
                <a:spcPts val="1000"/>
              </a:spcBef>
              <a:spcAft>
                <a:spcPts val="0"/>
              </a:spcAft>
              <a:buNone/>
            </a:pPr>
            <a:r>
              <a:rPr lang="en-US"/>
              <a:t>Sin embargo, en algunos casos, ARC requiere más información sobre las relaciones entre partes de su código para administrar la memoria por usted. </a:t>
            </a:r>
            <a:endParaRPr/>
          </a:p>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0"/>
              </a:spcAft>
              <a:buClr>
                <a:schemeClr val="dk1"/>
              </a:buClr>
              <a:buSzPts val="1100"/>
              <a:buFont typeface="Arial"/>
              <a:buNone/>
            </a:pPr>
            <a:r>
              <a:rPr lang="en-US"/>
              <a:t>El recuento de referencias solo se aplica a instancias de clases. Las estructuras y las enumeraciones son tipos de valor, no tipos de referencia, y no se almacenan ni se pasan por referencia.</a:t>
            </a:r>
            <a:endParaRPr/>
          </a:p>
          <a:p>
            <a:pPr indent="0" lvl="0" marL="0" rtl="0" algn="l">
              <a:spcBef>
                <a:spcPts val="1000"/>
              </a:spcBef>
              <a:spcAft>
                <a:spcPts val="0"/>
              </a:spcAft>
              <a:buNone/>
            </a:pPr>
            <a:r>
              <a:t/>
            </a:r>
            <a:endParaRPr/>
          </a:p>
        </p:txBody>
      </p:sp>
      <p:sp>
        <p:nvSpPr>
          <p:cNvPr id="774" name="Google Shape;774;g645c84bc81_0_113"/>
          <p:cNvSpPr txBox="1"/>
          <p:nvPr>
            <p:ph type="title"/>
          </p:nvPr>
        </p:nvSpPr>
        <p:spPr>
          <a:xfrm>
            <a:off x="698200" y="1505300"/>
            <a:ext cx="8850900" cy="593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Automatic Reference Counting (ARC)</a:t>
            </a:r>
            <a:endParaRPr/>
          </a:p>
        </p:txBody>
      </p:sp>
      <p:pic>
        <p:nvPicPr>
          <p:cNvPr id="775" name="Google Shape;775;g645c84bc81_0_113"/>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9" name="Shape 779"/>
        <p:cNvGrpSpPr/>
        <p:nvPr/>
      </p:nvGrpSpPr>
      <p:grpSpPr>
        <a:xfrm>
          <a:off x="0" y="0"/>
          <a:ext cx="0" cy="0"/>
          <a:chOff x="0" y="0"/>
          <a:chExt cx="0" cy="0"/>
        </a:xfrm>
      </p:grpSpPr>
      <p:sp>
        <p:nvSpPr>
          <p:cNvPr id="780" name="Google Shape;780;g645c84bc81_0_130"/>
          <p:cNvSpPr txBox="1"/>
          <p:nvPr>
            <p:ph idx="1" type="body"/>
          </p:nvPr>
        </p:nvSpPr>
        <p:spPr>
          <a:xfrm>
            <a:off x="795425" y="2300475"/>
            <a:ext cx="8318400" cy="39291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lang="en-US"/>
              <a:t>Es esencialmente una referencia normal (puntero y todo), pero es especial porque protege el objeto referido de ser desasignado por ARC al aumentar su conteo de retención en 1. En esencia, siempre que algo tenga una referencia fuerte a un objeto, no será desasignado.</a:t>
            </a:r>
            <a:endParaRPr/>
          </a:p>
          <a:p>
            <a:pPr indent="0" lvl="0" marL="0" rtl="0" algn="l">
              <a:spcBef>
                <a:spcPts val="1000"/>
              </a:spcBef>
              <a:spcAft>
                <a:spcPts val="0"/>
              </a:spcAft>
              <a:buNone/>
            </a:pPr>
            <a:r>
              <a:rPr lang="en-US"/>
              <a:t>Se usan referencias fuertes en casi todas partes en Swift. De hecho, la declaración de una propiedad es fuerte por defecto. En general, estamos seguros de usar referencias fuertes cuando las relaciones jerárquicas de los objetos son lineales. Cuando una jerarquía de referencias fuertes fluye de padre a hijo, siempre está bien usar referencias fuertes.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781" name="Google Shape;781;g645c84bc81_0_130"/>
          <p:cNvSpPr txBox="1"/>
          <p:nvPr>
            <p:ph type="title"/>
          </p:nvPr>
        </p:nvSpPr>
        <p:spPr>
          <a:xfrm>
            <a:off x="698200" y="1505300"/>
            <a:ext cx="8850900" cy="593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Referencias fuertes (Strong)</a:t>
            </a:r>
            <a:endParaRPr/>
          </a:p>
        </p:txBody>
      </p:sp>
      <p:pic>
        <p:nvPicPr>
          <p:cNvPr id="782" name="Google Shape;782;g645c84bc81_0_130"/>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6" name="Shape 786"/>
        <p:cNvGrpSpPr/>
        <p:nvPr/>
      </p:nvGrpSpPr>
      <p:grpSpPr>
        <a:xfrm>
          <a:off x="0" y="0"/>
          <a:ext cx="0" cy="0"/>
          <a:chOff x="0" y="0"/>
          <a:chExt cx="0" cy="0"/>
        </a:xfrm>
      </p:grpSpPr>
      <p:sp>
        <p:nvSpPr>
          <p:cNvPr id="787" name="Google Shape;787;g645c84bc81_0_149"/>
          <p:cNvSpPr txBox="1"/>
          <p:nvPr>
            <p:ph type="title"/>
          </p:nvPr>
        </p:nvSpPr>
        <p:spPr>
          <a:xfrm>
            <a:off x="698200" y="1505300"/>
            <a:ext cx="8850900" cy="593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Referencias fuertes (Strong)</a:t>
            </a:r>
            <a:endParaRPr/>
          </a:p>
        </p:txBody>
      </p:sp>
      <p:pic>
        <p:nvPicPr>
          <p:cNvPr id="788" name="Google Shape;788;g645c84bc81_0_149"/>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pic>
        <p:nvPicPr>
          <p:cNvPr id="789" name="Google Shape;789;g645c84bc81_0_149"/>
          <p:cNvPicPr preferRelativeResize="0"/>
          <p:nvPr/>
        </p:nvPicPr>
        <p:blipFill>
          <a:blip r:embed="rId4">
            <a:alphaModFix/>
          </a:blip>
          <a:stretch>
            <a:fillRect/>
          </a:stretch>
        </p:blipFill>
        <p:spPr>
          <a:xfrm>
            <a:off x="698200" y="2702600"/>
            <a:ext cx="8453701" cy="283192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3" name="Shape 793"/>
        <p:cNvGrpSpPr/>
        <p:nvPr/>
      </p:nvGrpSpPr>
      <p:grpSpPr>
        <a:xfrm>
          <a:off x="0" y="0"/>
          <a:ext cx="0" cy="0"/>
          <a:chOff x="0" y="0"/>
          <a:chExt cx="0" cy="0"/>
        </a:xfrm>
      </p:grpSpPr>
      <p:sp>
        <p:nvSpPr>
          <p:cNvPr id="794" name="Google Shape;794;g645c84bc81_0_143"/>
          <p:cNvSpPr txBox="1"/>
          <p:nvPr>
            <p:ph idx="1" type="body"/>
          </p:nvPr>
        </p:nvSpPr>
        <p:spPr>
          <a:xfrm>
            <a:off x="795425" y="2300475"/>
            <a:ext cx="8318400" cy="39291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lang="en-US"/>
              <a:t>Una referencia débil es solo un puntero a un objeto que no protege al objeto de ser desasignado por ARC. Mientras que las referencias fuertes aumentan el conteo de retención de un objeto en 1, las referencias débiles no lo hacen. </a:t>
            </a:r>
            <a:endParaRPr/>
          </a:p>
          <a:p>
            <a:pPr indent="0" lvl="0" marL="0" rtl="0" algn="l">
              <a:spcBef>
                <a:spcPts val="1000"/>
              </a:spcBef>
              <a:spcAft>
                <a:spcPts val="0"/>
              </a:spcAft>
              <a:buNone/>
            </a:pPr>
            <a:r>
              <a:rPr lang="en-US"/>
              <a:t>En Swift, todas las referencias débiles son Opcionales no constantes (piense en var vs. let) porque la referencia puede y será mutada a cero cuando ya no haya nada que tenga una referencia fuerte a ella.</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**Esto genera error de compilación</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795" name="Google Shape;795;g645c84bc81_0_143"/>
          <p:cNvSpPr txBox="1"/>
          <p:nvPr>
            <p:ph type="title"/>
          </p:nvPr>
        </p:nvSpPr>
        <p:spPr>
          <a:xfrm>
            <a:off x="698200" y="1505300"/>
            <a:ext cx="8850900" cy="593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Referencias debiles (weak)</a:t>
            </a:r>
            <a:endParaRPr/>
          </a:p>
        </p:txBody>
      </p:sp>
      <p:pic>
        <p:nvPicPr>
          <p:cNvPr id="796" name="Google Shape;796;g645c84bc81_0_143"/>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pic>
        <p:nvPicPr>
          <p:cNvPr id="797" name="Google Shape;797;g645c84bc81_0_143"/>
          <p:cNvPicPr preferRelativeResize="0"/>
          <p:nvPr/>
        </p:nvPicPr>
        <p:blipFill>
          <a:blip r:embed="rId4">
            <a:alphaModFix/>
          </a:blip>
          <a:stretch>
            <a:fillRect/>
          </a:stretch>
        </p:blipFill>
        <p:spPr>
          <a:xfrm>
            <a:off x="995100" y="4524875"/>
            <a:ext cx="6571250" cy="10564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1" name="Shape 801"/>
        <p:cNvGrpSpPr/>
        <p:nvPr/>
      </p:nvGrpSpPr>
      <p:grpSpPr>
        <a:xfrm>
          <a:off x="0" y="0"/>
          <a:ext cx="0" cy="0"/>
          <a:chOff x="0" y="0"/>
          <a:chExt cx="0" cy="0"/>
        </a:xfrm>
      </p:grpSpPr>
      <p:sp>
        <p:nvSpPr>
          <p:cNvPr id="802" name="Google Shape;802;g645c84bc81_0_158"/>
          <p:cNvSpPr txBox="1"/>
          <p:nvPr>
            <p:ph idx="1" type="body"/>
          </p:nvPr>
        </p:nvSpPr>
        <p:spPr>
          <a:xfrm>
            <a:off x="795425" y="2300475"/>
            <a:ext cx="4609200" cy="39291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lang="en-US"/>
              <a:t>Los lugares importantes para usar variables débiles son los casos en los que tiene posibles ciclos de retención. </a:t>
            </a:r>
            <a:endParaRPr/>
          </a:p>
          <a:p>
            <a:pPr indent="0" lvl="0" marL="0" rtl="0" algn="l">
              <a:spcBef>
                <a:spcPts val="1000"/>
              </a:spcBef>
              <a:spcAft>
                <a:spcPts val="0"/>
              </a:spcAft>
              <a:buNone/>
            </a:pPr>
            <a:r>
              <a:rPr lang="en-US"/>
              <a:t>Un ciclo de retención es lo que sucede cuando dos objetos tienen fuertes referencias entre sí. Si 2 objetos tienen referencias fuertes entre sí, ARC no podrá liberar la memoria en cada instancia, ya que se mantienen vivas.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803" name="Google Shape;803;g645c84bc81_0_158"/>
          <p:cNvSpPr txBox="1"/>
          <p:nvPr>
            <p:ph type="title"/>
          </p:nvPr>
        </p:nvSpPr>
        <p:spPr>
          <a:xfrm>
            <a:off x="698200" y="1505300"/>
            <a:ext cx="8850900" cy="593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Ciclos de retención de memoria</a:t>
            </a:r>
            <a:endParaRPr/>
          </a:p>
        </p:txBody>
      </p:sp>
      <p:pic>
        <p:nvPicPr>
          <p:cNvPr id="804" name="Google Shape;804;g645c84bc81_0_158"/>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pic>
        <p:nvPicPr>
          <p:cNvPr id="805" name="Google Shape;805;g645c84bc81_0_158"/>
          <p:cNvPicPr preferRelativeResize="0"/>
          <p:nvPr/>
        </p:nvPicPr>
        <p:blipFill>
          <a:blip r:embed="rId4">
            <a:alphaModFix/>
          </a:blip>
          <a:stretch>
            <a:fillRect/>
          </a:stretch>
        </p:blipFill>
        <p:spPr>
          <a:xfrm>
            <a:off x="5363775" y="2580200"/>
            <a:ext cx="4437400" cy="24458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g601424fe3e_0_6"/>
          <p:cNvSpPr txBox="1"/>
          <p:nvPr>
            <p:ph type="ctrTitle"/>
          </p:nvPr>
        </p:nvSpPr>
        <p:spPr>
          <a:xfrm>
            <a:off x="1507067" y="2404534"/>
            <a:ext cx="7767000" cy="16464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accent1"/>
              </a:buClr>
              <a:buSzPts val="5400"/>
              <a:buFont typeface="Trebuchet MS"/>
              <a:buNone/>
            </a:pPr>
            <a:r>
              <a:rPr lang="en-US"/>
              <a:t>XCODE</a:t>
            </a:r>
            <a:endParaRPr/>
          </a:p>
        </p:txBody>
      </p:sp>
      <p:sp>
        <p:nvSpPr>
          <p:cNvPr id="200" name="Google Shape;200;g601424fe3e_0_6"/>
          <p:cNvSpPr txBox="1"/>
          <p:nvPr>
            <p:ph idx="1" type="subTitle"/>
          </p:nvPr>
        </p:nvSpPr>
        <p:spPr>
          <a:xfrm>
            <a:off x="1507067" y="4050833"/>
            <a:ext cx="7767000" cy="10968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40"/>
              <a:buNone/>
            </a:pPr>
            <a:r>
              <a:rPr lang="en-US"/>
              <a:t>Usando Swift</a:t>
            </a:r>
            <a:endParaRPr/>
          </a:p>
        </p:txBody>
      </p:sp>
      <p:pic>
        <p:nvPicPr>
          <p:cNvPr id="201" name="Google Shape;201;g601424fe3e_0_6"/>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9" name="Shape 809"/>
        <p:cNvGrpSpPr/>
        <p:nvPr/>
      </p:nvGrpSpPr>
      <p:grpSpPr>
        <a:xfrm>
          <a:off x="0" y="0"/>
          <a:ext cx="0" cy="0"/>
          <a:chOff x="0" y="0"/>
          <a:chExt cx="0" cy="0"/>
        </a:xfrm>
      </p:grpSpPr>
      <p:sp>
        <p:nvSpPr>
          <p:cNvPr id="810" name="Google Shape;810;g645c84bc81_0_174"/>
          <p:cNvSpPr txBox="1"/>
          <p:nvPr>
            <p:ph idx="1" type="body"/>
          </p:nvPr>
        </p:nvSpPr>
        <p:spPr>
          <a:xfrm>
            <a:off x="795425" y="2224275"/>
            <a:ext cx="8258400" cy="36702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lang="en-US"/>
              <a:t>Las referencias débiles y Unowned se comportan de manera similar pero NO son lo mismo. </a:t>
            </a:r>
            <a:endParaRPr/>
          </a:p>
          <a:p>
            <a:pPr indent="0" lvl="0" marL="0" rtl="0" algn="l">
              <a:spcBef>
                <a:spcPts val="1000"/>
              </a:spcBef>
              <a:spcAft>
                <a:spcPts val="0"/>
              </a:spcAft>
              <a:buNone/>
            </a:pPr>
            <a:r>
              <a:rPr lang="en-US"/>
              <a:t>Las referencias no propias, como las referencias débiles, no aumentan el recuento de retención del objeto que se refiere. Sin embargo, en Swift, una referencia Unowned tiene el beneficio adicional de no ser Opcional. Esto los hace más fáciles de administrar en lugar de recurrir al uso de enlaces opcionales. </a:t>
            </a:r>
            <a:endParaRPr/>
          </a:p>
          <a:p>
            <a:pPr indent="0" lvl="0" marL="0" rtl="0" algn="l">
              <a:spcBef>
                <a:spcPts val="1000"/>
              </a:spcBef>
              <a:spcAft>
                <a:spcPts val="0"/>
              </a:spcAft>
              <a:buNone/>
            </a:pPr>
            <a:r>
              <a:rPr lang="en-US"/>
              <a:t>Además, las referencias Unowned no son cero. Esto significa que cuando el objeto se desasigna, no pone a cero el puntero. Esto significa que el uso de referencias Unowned puede, en algunos casos, conducir a punteros nil.</a:t>
            </a:r>
            <a:endParaRPr/>
          </a:p>
          <a:p>
            <a:pPr indent="0" lvl="0" marL="0" rtl="0" algn="l">
              <a:spcBef>
                <a:spcPts val="1000"/>
              </a:spcBef>
              <a:spcAft>
                <a:spcPts val="0"/>
              </a:spcAft>
              <a:buNone/>
            </a:pPr>
            <a:r>
              <a:rPr lang="en-US"/>
              <a:t>Use una referencia débil siempre que sea válida para que esa referencia sea nula en algún momento durante su vida útil. Por el contrario, use una referencia no propia cuando sepa que la referencia nunca será nula una vez que se haya establecido durante la inicialización.</a:t>
            </a:r>
            <a:endParaRPr/>
          </a:p>
        </p:txBody>
      </p:sp>
      <p:sp>
        <p:nvSpPr>
          <p:cNvPr id="811" name="Google Shape;811;g645c84bc81_0_174"/>
          <p:cNvSpPr txBox="1"/>
          <p:nvPr>
            <p:ph type="title"/>
          </p:nvPr>
        </p:nvSpPr>
        <p:spPr>
          <a:xfrm>
            <a:off x="698200" y="1505300"/>
            <a:ext cx="8850900" cy="593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Referencias de no propiedad (Unowned)</a:t>
            </a:r>
            <a:endParaRPr/>
          </a:p>
        </p:txBody>
      </p:sp>
      <p:pic>
        <p:nvPicPr>
          <p:cNvPr id="812" name="Google Shape;812;g645c84bc81_0_174"/>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6" name="Shape 816"/>
        <p:cNvGrpSpPr/>
        <p:nvPr/>
      </p:nvGrpSpPr>
      <p:grpSpPr>
        <a:xfrm>
          <a:off x="0" y="0"/>
          <a:ext cx="0" cy="0"/>
          <a:chOff x="0" y="0"/>
          <a:chExt cx="0" cy="0"/>
        </a:xfrm>
      </p:grpSpPr>
      <p:sp>
        <p:nvSpPr>
          <p:cNvPr id="817" name="Google Shape;817;g64ba4b962d_0_0"/>
          <p:cNvSpPr txBox="1"/>
          <p:nvPr>
            <p:ph type="ctrTitle"/>
          </p:nvPr>
        </p:nvSpPr>
        <p:spPr>
          <a:xfrm>
            <a:off x="1507067" y="2404534"/>
            <a:ext cx="7767000" cy="16464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accent1"/>
              </a:buClr>
              <a:buSzPts val="5400"/>
              <a:buFont typeface="Trebuchet MS"/>
              <a:buNone/>
            </a:pPr>
            <a:r>
              <a:rPr lang="en-US"/>
              <a:t>Manejo de </a:t>
            </a:r>
            <a:r>
              <a:rPr lang="en-US"/>
              <a:t>librerías</a:t>
            </a:r>
            <a:endParaRPr/>
          </a:p>
        </p:txBody>
      </p:sp>
      <p:sp>
        <p:nvSpPr>
          <p:cNvPr id="818" name="Google Shape;818;g64ba4b962d_0_0"/>
          <p:cNvSpPr txBox="1"/>
          <p:nvPr>
            <p:ph idx="1" type="subTitle"/>
          </p:nvPr>
        </p:nvSpPr>
        <p:spPr>
          <a:xfrm>
            <a:off x="1507067" y="4050833"/>
            <a:ext cx="7767000" cy="10968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40"/>
              <a:buNone/>
            </a:pPr>
            <a:r>
              <a:rPr lang="en-US"/>
              <a:t>Usando Swift</a:t>
            </a:r>
            <a:endParaRPr/>
          </a:p>
        </p:txBody>
      </p:sp>
      <p:pic>
        <p:nvPicPr>
          <p:cNvPr id="819" name="Google Shape;819;g64ba4b962d_0_0"/>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3" name="Shape 823"/>
        <p:cNvGrpSpPr/>
        <p:nvPr/>
      </p:nvGrpSpPr>
      <p:grpSpPr>
        <a:xfrm>
          <a:off x="0" y="0"/>
          <a:ext cx="0" cy="0"/>
          <a:chOff x="0" y="0"/>
          <a:chExt cx="0" cy="0"/>
        </a:xfrm>
      </p:grpSpPr>
      <p:sp>
        <p:nvSpPr>
          <p:cNvPr id="824" name="Google Shape;824;g64ba4b962d_0_6"/>
          <p:cNvSpPr txBox="1"/>
          <p:nvPr>
            <p:ph idx="1" type="body"/>
          </p:nvPr>
        </p:nvSpPr>
        <p:spPr>
          <a:xfrm>
            <a:off x="795425" y="2932500"/>
            <a:ext cx="8258400" cy="23394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lang="en-US"/>
              <a:t>CocoaPods es un administrador de dependencias para los proyectos Swift y Objective-C Cocoa. Tiene más de 66 mil bibliotecas y se usa en más de 3 millones de aplicaciones. En palabras sencillas nos permite agregar frameworks a nuestros proyectos, mantenerlos actualizados utilizando un solo comando.</a:t>
            </a:r>
            <a:endParaRPr/>
          </a:p>
        </p:txBody>
      </p:sp>
      <p:sp>
        <p:nvSpPr>
          <p:cNvPr id="825" name="Google Shape;825;g64ba4b962d_0_6"/>
          <p:cNvSpPr txBox="1"/>
          <p:nvPr>
            <p:ph type="title"/>
          </p:nvPr>
        </p:nvSpPr>
        <p:spPr>
          <a:xfrm>
            <a:off x="698200" y="1505300"/>
            <a:ext cx="8850900" cy="1226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Administrador de dependencias (Cocoapods)</a:t>
            </a:r>
            <a:endParaRPr/>
          </a:p>
        </p:txBody>
      </p:sp>
      <p:pic>
        <p:nvPicPr>
          <p:cNvPr id="826" name="Google Shape;826;g64ba4b962d_0_6"/>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0" name="Shape 830"/>
        <p:cNvGrpSpPr/>
        <p:nvPr/>
      </p:nvGrpSpPr>
      <p:grpSpPr>
        <a:xfrm>
          <a:off x="0" y="0"/>
          <a:ext cx="0" cy="0"/>
          <a:chOff x="0" y="0"/>
          <a:chExt cx="0" cy="0"/>
        </a:xfrm>
      </p:grpSpPr>
      <p:sp>
        <p:nvSpPr>
          <p:cNvPr id="831" name="Google Shape;831;g64ba4b962d_0_14"/>
          <p:cNvSpPr txBox="1"/>
          <p:nvPr>
            <p:ph idx="1" type="body"/>
          </p:nvPr>
        </p:nvSpPr>
        <p:spPr>
          <a:xfrm>
            <a:off x="795425" y="2623500"/>
            <a:ext cx="8258400" cy="40392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lang="en-US"/>
              <a:t>Instalacion.</a:t>
            </a:r>
            <a:endParaRPr/>
          </a:p>
          <a:p>
            <a:pPr indent="-320040" lvl="0" marL="457200" rtl="0" algn="l">
              <a:spcBef>
                <a:spcPts val="1000"/>
              </a:spcBef>
              <a:spcAft>
                <a:spcPts val="0"/>
              </a:spcAft>
              <a:buSzPts val="1440"/>
              <a:buChar char="-"/>
            </a:pPr>
            <a:r>
              <a:rPr lang="en-US"/>
              <a:t>Abrir un terminal y ejecutar lo siguiente</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320040" lvl="0" marL="457200" rtl="0" algn="l">
              <a:spcBef>
                <a:spcPts val="1000"/>
              </a:spcBef>
              <a:spcAft>
                <a:spcPts val="0"/>
              </a:spcAft>
              <a:buSzPts val="1440"/>
              <a:buChar char="-"/>
            </a:pPr>
            <a:r>
              <a:rPr lang="en-US"/>
              <a:t>Si no es posible instalarlo, es porque falta la dependencia Homebrew. En el terminal ejecutar:</a:t>
            </a:r>
            <a:endParaRPr/>
          </a:p>
          <a:p>
            <a:pPr indent="0" lvl="0" marL="0" rtl="0" algn="l">
              <a:spcBef>
                <a:spcPts val="1000"/>
              </a:spcBef>
              <a:spcAft>
                <a:spcPts val="0"/>
              </a:spcAft>
              <a:buNone/>
            </a:pPr>
            <a:r>
              <a:t/>
            </a:r>
            <a:endParaRPr/>
          </a:p>
          <a:p>
            <a:pPr indent="-317500" lvl="0" marL="457200" rtl="0" algn="l">
              <a:spcBef>
                <a:spcPts val="1000"/>
              </a:spcBef>
              <a:spcAft>
                <a:spcPts val="0"/>
              </a:spcAft>
              <a:buSzPts val="1400"/>
              <a:buAutoNum type="arabicPeriod"/>
            </a:pPr>
            <a:r>
              <a:rPr lang="en-US" sz="1400"/>
              <a:t>brew install rbenv ruby-build</a:t>
            </a:r>
            <a:endParaRPr sz="1400"/>
          </a:p>
          <a:p>
            <a:pPr indent="-317500" lvl="0" marL="457200" rtl="0" algn="l">
              <a:spcBef>
                <a:spcPts val="0"/>
              </a:spcBef>
              <a:spcAft>
                <a:spcPts val="0"/>
              </a:spcAft>
              <a:buSzPts val="1400"/>
              <a:buAutoNum type="arabicPeriod"/>
            </a:pPr>
            <a:r>
              <a:rPr lang="en-US" sz="1400"/>
              <a:t>/usr/bin/ruby -e "$(curl -fsSL https://raw.githubusercontent.com/Homebrew/install/master/install)"</a:t>
            </a:r>
            <a:endParaRPr sz="1400"/>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pic>
        <p:nvPicPr>
          <p:cNvPr id="832" name="Google Shape;832;g64ba4b962d_0_14"/>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
        <p:nvSpPr>
          <p:cNvPr id="833" name="Google Shape;833;g64ba4b962d_0_14"/>
          <p:cNvSpPr txBox="1"/>
          <p:nvPr>
            <p:ph type="title"/>
          </p:nvPr>
        </p:nvSpPr>
        <p:spPr>
          <a:xfrm>
            <a:off x="698200" y="1505300"/>
            <a:ext cx="8850900" cy="1226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Administrador de dependencias (Cocoapods)</a:t>
            </a:r>
            <a:endParaRPr/>
          </a:p>
        </p:txBody>
      </p:sp>
      <p:pic>
        <p:nvPicPr>
          <p:cNvPr id="834" name="Google Shape;834;g64ba4b962d_0_14"/>
          <p:cNvPicPr preferRelativeResize="0"/>
          <p:nvPr/>
        </p:nvPicPr>
        <p:blipFill>
          <a:blip r:embed="rId4">
            <a:alphaModFix/>
          </a:blip>
          <a:stretch>
            <a:fillRect/>
          </a:stretch>
        </p:blipFill>
        <p:spPr>
          <a:xfrm>
            <a:off x="2060600" y="3595150"/>
            <a:ext cx="5069100" cy="6588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8" name="Shape 838"/>
        <p:cNvGrpSpPr/>
        <p:nvPr/>
      </p:nvGrpSpPr>
      <p:grpSpPr>
        <a:xfrm>
          <a:off x="0" y="0"/>
          <a:ext cx="0" cy="0"/>
          <a:chOff x="0" y="0"/>
          <a:chExt cx="0" cy="0"/>
        </a:xfrm>
      </p:grpSpPr>
      <p:sp>
        <p:nvSpPr>
          <p:cNvPr id="839" name="Google Shape;839;g64ba4b962d_0_27"/>
          <p:cNvSpPr txBox="1"/>
          <p:nvPr>
            <p:ph idx="1" type="body"/>
          </p:nvPr>
        </p:nvSpPr>
        <p:spPr>
          <a:xfrm>
            <a:off x="795425" y="2623500"/>
            <a:ext cx="8258400" cy="40392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lang="en-US"/>
              <a:t>Crear el archivo de Pods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Archivo Pods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pic>
        <p:nvPicPr>
          <p:cNvPr id="840" name="Google Shape;840;g64ba4b962d_0_27"/>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
        <p:nvSpPr>
          <p:cNvPr id="841" name="Google Shape;841;g64ba4b962d_0_27"/>
          <p:cNvSpPr txBox="1"/>
          <p:nvPr>
            <p:ph type="title"/>
          </p:nvPr>
        </p:nvSpPr>
        <p:spPr>
          <a:xfrm>
            <a:off x="698200" y="1505300"/>
            <a:ext cx="8850900" cy="1226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Administrador de dependencias (Cocoapods)</a:t>
            </a:r>
            <a:endParaRPr/>
          </a:p>
        </p:txBody>
      </p:sp>
      <p:pic>
        <p:nvPicPr>
          <p:cNvPr id="842" name="Google Shape;842;g64ba4b962d_0_27"/>
          <p:cNvPicPr preferRelativeResize="0"/>
          <p:nvPr/>
        </p:nvPicPr>
        <p:blipFill>
          <a:blip r:embed="rId4">
            <a:alphaModFix/>
          </a:blip>
          <a:stretch>
            <a:fillRect/>
          </a:stretch>
        </p:blipFill>
        <p:spPr>
          <a:xfrm>
            <a:off x="995100" y="3247200"/>
            <a:ext cx="1460425" cy="532625"/>
          </a:xfrm>
          <a:prstGeom prst="rect">
            <a:avLst/>
          </a:prstGeom>
          <a:noFill/>
          <a:ln>
            <a:noFill/>
          </a:ln>
        </p:spPr>
      </p:pic>
      <p:pic>
        <p:nvPicPr>
          <p:cNvPr id="843" name="Google Shape;843;g64ba4b962d_0_27"/>
          <p:cNvPicPr preferRelativeResize="0"/>
          <p:nvPr/>
        </p:nvPicPr>
        <p:blipFill>
          <a:blip r:embed="rId5">
            <a:alphaModFix/>
          </a:blip>
          <a:stretch>
            <a:fillRect/>
          </a:stretch>
        </p:blipFill>
        <p:spPr>
          <a:xfrm>
            <a:off x="995100" y="4558600"/>
            <a:ext cx="6592925" cy="189435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7" name="Shape 847"/>
        <p:cNvGrpSpPr/>
        <p:nvPr/>
      </p:nvGrpSpPr>
      <p:grpSpPr>
        <a:xfrm>
          <a:off x="0" y="0"/>
          <a:ext cx="0" cy="0"/>
          <a:chOff x="0" y="0"/>
          <a:chExt cx="0" cy="0"/>
        </a:xfrm>
      </p:grpSpPr>
      <p:sp>
        <p:nvSpPr>
          <p:cNvPr id="848" name="Google Shape;848;g64ba4b962d_0_36"/>
          <p:cNvSpPr txBox="1"/>
          <p:nvPr>
            <p:ph idx="1" type="body"/>
          </p:nvPr>
        </p:nvSpPr>
        <p:spPr>
          <a:xfrm>
            <a:off x="795425" y="2623500"/>
            <a:ext cx="8258400" cy="40392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lang="en-US"/>
              <a:t>Para instalar los pods agregados: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pic>
        <p:nvPicPr>
          <p:cNvPr id="849" name="Google Shape;849;g64ba4b962d_0_36"/>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
        <p:nvSpPr>
          <p:cNvPr id="850" name="Google Shape;850;g64ba4b962d_0_36"/>
          <p:cNvSpPr txBox="1"/>
          <p:nvPr>
            <p:ph type="title"/>
          </p:nvPr>
        </p:nvSpPr>
        <p:spPr>
          <a:xfrm>
            <a:off x="698200" y="1505300"/>
            <a:ext cx="8850900" cy="1226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Administrador de dependencias (Cocoapods)</a:t>
            </a:r>
            <a:endParaRPr/>
          </a:p>
        </p:txBody>
      </p:sp>
      <p:pic>
        <p:nvPicPr>
          <p:cNvPr id="851" name="Google Shape;851;g64ba4b962d_0_36"/>
          <p:cNvPicPr preferRelativeResize="0"/>
          <p:nvPr/>
        </p:nvPicPr>
        <p:blipFill>
          <a:blip r:embed="rId4">
            <a:alphaModFix/>
          </a:blip>
          <a:stretch>
            <a:fillRect/>
          </a:stretch>
        </p:blipFill>
        <p:spPr>
          <a:xfrm>
            <a:off x="995100" y="3348925"/>
            <a:ext cx="2171700" cy="51435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5" name="Shape 855"/>
        <p:cNvGrpSpPr/>
        <p:nvPr/>
      </p:nvGrpSpPr>
      <p:grpSpPr>
        <a:xfrm>
          <a:off x="0" y="0"/>
          <a:ext cx="0" cy="0"/>
          <a:chOff x="0" y="0"/>
          <a:chExt cx="0" cy="0"/>
        </a:xfrm>
      </p:grpSpPr>
      <p:sp>
        <p:nvSpPr>
          <p:cNvPr id="856" name="Google Shape;856;g64ba4b962d_0_45"/>
          <p:cNvSpPr txBox="1"/>
          <p:nvPr>
            <p:ph idx="1" type="body"/>
          </p:nvPr>
        </p:nvSpPr>
        <p:spPr>
          <a:xfrm>
            <a:off x="795425" y="2281150"/>
            <a:ext cx="8258400" cy="43815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lang="en-US"/>
              <a:t>La libreria “recomendada” para hacer conexiones de red es Alamofire</a:t>
            </a:r>
            <a:endParaRPr/>
          </a:p>
          <a:p>
            <a:pPr indent="0" lvl="0" marL="0" rtl="0" algn="l">
              <a:spcBef>
                <a:spcPts val="1000"/>
              </a:spcBef>
              <a:spcAft>
                <a:spcPts val="0"/>
              </a:spcAft>
              <a:buNone/>
            </a:pPr>
            <a:r>
              <a:rPr lang="en-US" u="sng">
                <a:solidFill>
                  <a:schemeClr val="hlink"/>
                </a:solidFill>
                <a:latin typeface="Arial"/>
                <a:ea typeface="Arial"/>
                <a:cs typeface="Arial"/>
                <a:sym typeface="Arial"/>
                <a:hlinkClick r:id="rId3"/>
              </a:rPr>
              <a:t>https://github.com/Alamofire/Alamofire#installation</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pic>
        <p:nvPicPr>
          <p:cNvPr id="857" name="Google Shape;857;g64ba4b962d_0_45"/>
          <p:cNvPicPr preferRelativeResize="0"/>
          <p:nvPr/>
        </p:nvPicPr>
        <p:blipFill rotWithShape="1">
          <a:blip r:embed="rId4">
            <a:alphaModFix/>
          </a:blip>
          <a:srcRect b="0" l="0" r="0" t="0"/>
          <a:stretch/>
        </p:blipFill>
        <p:spPr>
          <a:xfrm>
            <a:off x="995107" y="284111"/>
            <a:ext cx="4609281" cy="1263835"/>
          </a:xfrm>
          <a:prstGeom prst="rect">
            <a:avLst/>
          </a:prstGeom>
          <a:noFill/>
          <a:ln>
            <a:noFill/>
          </a:ln>
        </p:spPr>
      </p:pic>
      <p:sp>
        <p:nvSpPr>
          <p:cNvPr id="858" name="Google Shape;858;g64ba4b962d_0_45"/>
          <p:cNvSpPr txBox="1"/>
          <p:nvPr>
            <p:ph type="title"/>
          </p:nvPr>
        </p:nvSpPr>
        <p:spPr>
          <a:xfrm>
            <a:off x="698200" y="1505300"/>
            <a:ext cx="8850900" cy="645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Conexión a servicio de red</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2" name="Shape 862"/>
        <p:cNvGrpSpPr/>
        <p:nvPr/>
      </p:nvGrpSpPr>
      <p:grpSpPr>
        <a:xfrm>
          <a:off x="0" y="0"/>
          <a:ext cx="0" cy="0"/>
          <a:chOff x="0" y="0"/>
          <a:chExt cx="0" cy="0"/>
        </a:xfrm>
      </p:grpSpPr>
      <p:sp>
        <p:nvSpPr>
          <p:cNvPr id="863" name="Google Shape;863;g64ba4b962d_0_60"/>
          <p:cNvSpPr txBox="1"/>
          <p:nvPr>
            <p:ph idx="1" type="body"/>
          </p:nvPr>
        </p:nvSpPr>
        <p:spPr>
          <a:xfrm>
            <a:off x="795425" y="2150300"/>
            <a:ext cx="8258400" cy="45123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lang="en-US"/>
              <a:t>Codable</a:t>
            </a:r>
            <a:r>
              <a:rPr lang="en-US"/>
              <a:t> es un alias de tipo para los protocolos Codable y Decodable. Cuando utiliza Codable como un tipo o una restricción genérica, coincide con cualquier tipo que se ajuste a ambos protocolos.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pic>
        <p:nvPicPr>
          <p:cNvPr id="864" name="Google Shape;864;g64ba4b962d_0_60"/>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
        <p:nvSpPr>
          <p:cNvPr id="865" name="Google Shape;865;g64ba4b962d_0_60"/>
          <p:cNvSpPr txBox="1"/>
          <p:nvPr>
            <p:ph type="title"/>
          </p:nvPr>
        </p:nvSpPr>
        <p:spPr>
          <a:xfrm>
            <a:off x="698200" y="1505300"/>
            <a:ext cx="8850900" cy="645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Conexión a servicio de red (Codable)</a:t>
            </a:r>
            <a:endParaRPr/>
          </a:p>
        </p:txBody>
      </p:sp>
      <p:pic>
        <p:nvPicPr>
          <p:cNvPr id="866" name="Google Shape;866;g64ba4b962d_0_60"/>
          <p:cNvPicPr preferRelativeResize="0"/>
          <p:nvPr/>
        </p:nvPicPr>
        <p:blipFill>
          <a:blip r:embed="rId4">
            <a:alphaModFix/>
          </a:blip>
          <a:stretch>
            <a:fillRect/>
          </a:stretch>
        </p:blipFill>
        <p:spPr>
          <a:xfrm>
            <a:off x="939250" y="3234950"/>
            <a:ext cx="7239000" cy="571500"/>
          </a:xfrm>
          <a:prstGeom prst="rect">
            <a:avLst/>
          </a:prstGeom>
          <a:noFill/>
          <a:ln>
            <a:noFill/>
          </a:ln>
        </p:spPr>
      </p:pic>
      <p:pic>
        <p:nvPicPr>
          <p:cNvPr id="867" name="Google Shape;867;g64ba4b962d_0_60"/>
          <p:cNvPicPr preferRelativeResize="0"/>
          <p:nvPr/>
        </p:nvPicPr>
        <p:blipFill>
          <a:blip r:embed="rId5">
            <a:alphaModFix/>
          </a:blip>
          <a:stretch>
            <a:fillRect/>
          </a:stretch>
        </p:blipFill>
        <p:spPr>
          <a:xfrm>
            <a:off x="5494000" y="4161675"/>
            <a:ext cx="3717826" cy="1833675"/>
          </a:xfrm>
          <a:prstGeom prst="rect">
            <a:avLst/>
          </a:prstGeom>
          <a:noFill/>
          <a:ln>
            <a:noFill/>
          </a:ln>
        </p:spPr>
      </p:pic>
      <p:pic>
        <p:nvPicPr>
          <p:cNvPr id="868" name="Google Shape;868;g64ba4b962d_0_60"/>
          <p:cNvPicPr preferRelativeResize="0"/>
          <p:nvPr/>
        </p:nvPicPr>
        <p:blipFill>
          <a:blip r:embed="rId6">
            <a:alphaModFix/>
          </a:blip>
          <a:stretch>
            <a:fillRect/>
          </a:stretch>
        </p:blipFill>
        <p:spPr>
          <a:xfrm>
            <a:off x="698200" y="4212138"/>
            <a:ext cx="4299787" cy="173275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2" name="Shape 872"/>
        <p:cNvGrpSpPr/>
        <p:nvPr/>
      </p:nvGrpSpPr>
      <p:grpSpPr>
        <a:xfrm>
          <a:off x="0" y="0"/>
          <a:ext cx="0" cy="0"/>
          <a:chOff x="0" y="0"/>
          <a:chExt cx="0" cy="0"/>
        </a:xfrm>
      </p:grpSpPr>
      <p:sp>
        <p:nvSpPr>
          <p:cNvPr id="873" name="Google Shape;873;g64ba4b962d_0_70"/>
          <p:cNvSpPr txBox="1"/>
          <p:nvPr>
            <p:ph idx="1" type="body"/>
          </p:nvPr>
        </p:nvSpPr>
        <p:spPr>
          <a:xfrm>
            <a:off x="795425" y="2150300"/>
            <a:ext cx="8258400" cy="45123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lang="en-US"/>
              <a:t>Las expresiones closures en Swift se diferencian de las funciones en que no tienen nombre y en que podemos crear bloques de código de una manera bastante simple sin tener que generar una declaración completa como en el caso de las funciones donde todo esto si es más estricto, esta flexibilidad nos permite, de una manera mucho más fluida, pasar los closures como parámetro o como tipo de retorno.</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pic>
        <p:nvPicPr>
          <p:cNvPr id="874" name="Google Shape;874;g64ba4b962d_0_70"/>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
        <p:nvSpPr>
          <p:cNvPr id="875" name="Google Shape;875;g64ba4b962d_0_70"/>
          <p:cNvSpPr txBox="1"/>
          <p:nvPr>
            <p:ph type="title"/>
          </p:nvPr>
        </p:nvSpPr>
        <p:spPr>
          <a:xfrm>
            <a:off x="698200" y="1505300"/>
            <a:ext cx="8850900" cy="645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Closures</a:t>
            </a:r>
            <a:endParaRPr/>
          </a:p>
        </p:txBody>
      </p:sp>
      <p:pic>
        <p:nvPicPr>
          <p:cNvPr id="876" name="Google Shape;876;g64ba4b962d_0_70"/>
          <p:cNvPicPr preferRelativeResize="0"/>
          <p:nvPr/>
        </p:nvPicPr>
        <p:blipFill>
          <a:blip r:embed="rId4">
            <a:alphaModFix/>
          </a:blip>
          <a:stretch>
            <a:fillRect/>
          </a:stretch>
        </p:blipFill>
        <p:spPr>
          <a:xfrm>
            <a:off x="931500" y="4606700"/>
            <a:ext cx="8191500" cy="6667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0" name="Shape 880"/>
        <p:cNvGrpSpPr/>
        <p:nvPr/>
      </p:nvGrpSpPr>
      <p:grpSpPr>
        <a:xfrm>
          <a:off x="0" y="0"/>
          <a:ext cx="0" cy="0"/>
          <a:chOff x="0" y="0"/>
          <a:chExt cx="0" cy="0"/>
        </a:xfrm>
      </p:grpSpPr>
      <p:sp>
        <p:nvSpPr>
          <p:cNvPr id="881" name="Google Shape;881;g64ba4b962d_0_81"/>
          <p:cNvSpPr txBox="1"/>
          <p:nvPr>
            <p:ph idx="1" type="body"/>
          </p:nvPr>
        </p:nvSpPr>
        <p:spPr>
          <a:xfrm>
            <a:off x="795425" y="2150300"/>
            <a:ext cx="8258400" cy="45123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pic>
        <p:nvPicPr>
          <p:cNvPr id="882" name="Google Shape;882;g64ba4b962d_0_81"/>
          <p:cNvPicPr preferRelativeResize="0"/>
          <p:nvPr/>
        </p:nvPicPr>
        <p:blipFill rotWithShape="1">
          <a:blip r:embed="rId3">
            <a:alphaModFix/>
          </a:blip>
          <a:srcRect b="0" l="0" r="0" t="0"/>
          <a:stretch/>
        </p:blipFill>
        <p:spPr>
          <a:xfrm>
            <a:off x="995107" y="284111"/>
            <a:ext cx="4609281" cy="1263835"/>
          </a:xfrm>
          <a:prstGeom prst="rect">
            <a:avLst/>
          </a:prstGeom>
          <a:noFill/>
          <a:ln>
            <a:noFill/>
          </a:ln>
        </p:spPr>
      </p:pic>
      <p:sp>
        <p:nvSpPr>
          <p:cNvPr id="883" name="Google Shape;883;g64ba4b962d_0_81"/>
          <p:cNvSpPr txBox="1"/>
          <p:nvPr>
            <p:ph type="title"/>
          </p:nvPr>
        </p:nvSpPr>
        <p:spPr>
          <a:xfrm>
            <a:off x="698200" y="1505300"/>
            <a:ext cx="8850900" cy="645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lang="en-US"/>
              <a:t>Closures (Ejemplo)</a:t>
            </a:r>
            <a:endParaRPr/>
          </a:p>
        </p:txBody>
      </p:sp>
      <p:pic>
        <p:nvPicPr>
          <p:cNvPr id="884" name="Google Shape;884;g64ba4b962d_0_81"/>
          <p:cNvPicPr preferRelativeResize="0"/>
          <p:nvPr/>
        </p:nvPicPr>
        <p:blipFill>
          <a:blip r:embed="rId4">
            <a:alphaModFix/>
          </a:blip>
          <a:stretch>
            <a:fillRect/>
          </a:stretch>
        </p:blipFill>
        <p:spPr>
          <a:xfrm>
            <a:off x="995100" y="2407750"/>
            <a:ext cx="7201501" cy="3447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aceta">
  <a:themeElements>
    <a:clrScheme name="Faceta">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2019-02-15T20:30:18Z</dcterms:created>
  <dc:creator>Usuario de Microsoft Office</dc:creator>
</cp:coreProperties>
</file>